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623" r:id="rId2"/>
    <p:sldId id="715" r:id="rId3"/>
    <p:sldId id="716" r:id="rId4"/>
    <p:sldId id="981" r:id="rId5"/>
    <p:sldId id="726" r:id="rId6"/>
    <p:sldId id="982" r:id="rId7"/>
    <p:sldId id="728" r:id="rId8"/>
    <p:sldId id="976" r:id="rId9"/>
    <p:sldId id="949" r:id="rId10"/>
    <p:sldId id="1001" r:id="rId11"/>
    <p:sldId id="1002" r:id="rId12"/>
    <p:sldId id="736" r:id="rId13"/>
    <p:sldId id="1003" r:id="rId14"/>
    <p:sldId id="733" r:id="rId15"/>
    <p:sldId id="734" r:id="rId16"/>
    <p:sldId id="737" r:id="rId17"/>
    <p:sldId id="1004" r:id="rId18"/>
    <p:sldId id="1039" r:id="rId19"/>
    <p:sldId id="717" r:id="rId20"/>
    <p:sldId id="1035" r:id="rId21"/>
    <p:sldId id="988" r:id="rId22"/>
    <p:sldId id="987" r:id="rId23"/>
    <p:sldId id="837" r:id="rId24"/>
    <p:sldId id="740" r:id="rId25"/>
    <p:sldId id="882" r:id="rId26"/>
    <p:sldId id="1005" r:id="rId27"/>
    <p:sldId id="742" r:id="rId28"/>
    <p:sldId id="718" r:id="rId29"/>
    <p:sldId id="722" r:id="rId30"/>
    <p:sldId id="1014" r:id="rId31"/>
    <p:sldId id="743" r:id="rId32"/>
    <p:sldId id="1007" r:id="rId33"/>
    <p:sldId id="745" r:id="rId34"/>
    <p:sldId id="746" r:id="rId35"/>
    <p:sldId id="1008" r:id="rId36"/>
    <p:sldId id="747" r:id="rId37"/>
    <p:sldId id="748" r:id="rId38"/>
    <p:sldId id="1010" r:id="rId39"/>
    <p:sldId id="750" r:id="rId40"/>
    <p:sldId id="1011" r:id="rId41"/>
    <p:sldId id="723" r:id="rId42"/>
    <p:sldId id="1021" r:id="rId43"/>
    <p:sldId id="751" r:id="rId44"/>
    <p:sldId id="752" r:id="rId45"/>
    <p:sldId id="753" r:id="rId46"/>
    <p:sldId id="754" r:id="rId47"/>
    <p:sldId id="757" r:id="rId48"/>
    <p:sldId id="755" r:id="rId49"/>
    <p:sldId id="756" r:id="rId50"/>
    <p:sldId id="1022" r:id="rId51"/>
    <p:sldId id="1012" r:id="rId52"/>
    <p:sldId id="724" r:id="rId53"/>
    <p:sldId id="758" r:id="rId54"/>
    <p:sldId id="760" r:id="rId55"/>
    <p:sldId id="759" r:id="rId56"/>
    <p:sldId id="765" r:id="rId57"/>
    <p:sldId id="762" r:id="rId58"/>
    <p:sldId id="1013" r:id="rId59"/>
    <p:sldId id="764" r:id="rId60"/>
    <p:sldId id="766" r:id="rId61"/>
    <p:sldId id="725" r:id="rId62"/>
    <p:sldId id="1034" r:id="rId63"/>
    <p:sldId id="767" r:id="rId64"/>
    <p:sldId id="1015" r:id="rId65"/>
    <p:sldId id="768" r:id="rId66"/>
    <p:sldId id="1016" r:id="rId67"/>
    <p:sldId id="770" r:id="rId68"/>
    <p:sldId id="1017" r:id="rId69"/>
    <p:sldId id="771" r:id="rId70"/>
    <p:sldId id="1018" r:id="rId71"/>
    <p:sldId id="772" r:id="rId72"/>
    <p:sldId id="1019" r:id="rId73"/>
    <p:sldId id="773" r:id="rId74"/>
    <p:sldId id="774" r:id="rId75"/>
    <p:sldId id="1033" r:id="rId76"/>
    <p:sldId id="719" r:id="rId77"/>
    <p:sldId id="720" r:id="rId78"/>
    <p:sldId id="1020" r:id="rId79"/>
    <p:sldId id="1023" r:id="rId80"/>
    <p:sldId id="1029" r:id="rId81"/>
    <p:sldId id="1030" r:id="rId82"/>
    <p:sldId id="1024" r:id="rId83"/>
    <p:sldId id="1038" r:id="rId84"/>
    <p:sldId id="1028" r:id="rId85"/>
    <p:sldId id="1025" r:id="rId86"/>
    <p:sldId id="1037" r:id="rId87"/>
    <p:sldId id="1027" r:id="rId88"/>
    <p:sldId id="1036" r:id="rId89"/>
    <p:sldId id="714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E34D"/>
    <a:srgbClr val="63AAFF"/>
    <a:srgbClr val="4A4A4A"/>
    <a:srgbClr val="286DC0"/>
    <a:srgbClr val="00356B"/>
    <a:srgbClr val="F9F9F9"/>
    <a:srgbClr val="DDDDDD"/>
    <a:srgbClr val="978D85"/>
    <a:srgbClr val="222222"/>
    <a:srgbClr val="013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0127" autoAdjust="0"/>
  </p:normalViewPr>
  <p:slideViewPr>
    <p:cSldViewPr snapToGrid="0" snapToObjects="1">
      <p:cViewPr varScale="1">
        <p:scale>
          <a:sx n="165" d="100"/>
          <a:sy n="165" d="100"/>
        </p:scale>
        <p:origin x="164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AD56C-DE47-1244-9109-AFAA1137D61B}" type="datetimeFigureOut">
              <a:rPr lang="en-US" smtClean="0"/>
              <a:t>1/2/24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D435-C56C-B749-ABD8-8D10461D7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8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7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0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2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0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7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4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9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4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6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59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25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8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7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31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3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3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07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8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9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19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7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8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9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3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5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9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13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Linked Art?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03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don’t even have different properties! Birth is an event, not an Activity.  Production is physical state change, whereas Creation isn’t. The “digital” thing is still somewhat conceptual -- we don’t try to model the physical storage device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8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15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84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7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04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558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Nightwatch</a:t>
            </a:r>
            <a:r>
              <a:rPr lang="en-US" dirty="0"/>
              <a:t>: Owned by city of Amsterdam, Custodian: Rijksmuseum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661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Nightwatch</a:t>
            </a:r>
            <a:r>
              <a:rPr lang="en-US" dirty="0"/>
              <a:t>: Owned by city of Amsterdam, Custodian: Rijksmuseum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046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0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7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01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03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157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7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061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52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58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06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66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2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7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94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667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40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44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995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4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337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1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5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2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re-read, just note Usability as core to our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D435-C56C-B749-ABD8-8D10461D7E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6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 marL="257175" indent="-257175">
              <a:buFont typeface="Arial" charset="0"/>
              <a:buChar char="•"/>
              <a:defRPr/>
            </a:lvl1pPr>
            <a:lvl2pPr marL="557213" indent="-214313">
              <a:buFont typeface="Arial" charset="0"/>
              <a:buChar char="•"/>
              <a:defRPr sz="2400"/>
            </a:lvl2pPr>
            <a:lvl3pPr marL="857250" indent="-171450">
              <a:buFont typeface="Arial" charset="0"/>
              <a:buChar char="•"/>
              <a:defRPr sz="2400"/>
            </a:lvl3pPr>
            <a:lvl4pPr marL="1200150" indent="-171450">
              <a:buFont typeface="Arial" charset="0"/>
              <a:buChar char="•"/>
              <a:defRPr sz="2400"/>
            </a:lvl4pPr>
            <a:lvl5pPr marL="1543050" indent="-171450">
              <a:buFont typeface="Arial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76855-4344-C674-382C-2A3816E23B07}"/>
              </a:ext>
            </a:extLst>
          </p:cNvPr>
          <p:cNvSpPr txBox="1"/>
          <p:nvPr userDrawn="1"/>
        </p:nvSpPr>
        <p:spPr>
          <a:xfrm>
            <a:off x="0" y="8021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D7C7188-5097-404D-B330-2DB4027FE75F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1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035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CB8F3-69E2-C340-8341-0BE874F44027}"/>
              </a:ext>
            </a:extLst>
          </p:cNvPr>
          <p:cNvSpPr/>
          <p:nvPr userDrawn="1"/>
        </p:nvSpPr>
        <p:spPr>
          <a:xfrm>
            <a:off x="1050851" y="1721"/>
            <a:ext cx="8092036" cy="5143500"/>
          </a:xfrm>
          <a:prstGeom prst="rect">
            <a:avLst/>
          </a:prstGeom>
          <a:solidFill>
            <a:srgbClr val="4A4A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0462" y="56146"/>
            <a:ext cx="7878556" cy="80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324" y="929148"/>
            <a:ext cx="7870694" cy="37075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79" y="4739752"/>
            <a:ext cx="859539" cy="30073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 rot="16200000">
            <a:off x="-1329693" y="1362256"/>
            <a:ext cx="3678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Understanding</a:t>
            </a:r>
            <a:br>
              <a:rPr lang="en-US" sz="2800" b="0" i="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</a:br>
            <a:r>
              <a:rPr lang="en-US" sz="2800" b="0" i="0" dirty="0">
                <a:solidFill>
                  <a:schemeClr val="bg1"/>
                </a:solidFill>
                <a:latin typeface="+mj-lt"/>
                <a:ea typeface="Arial" charset="0"/>
                <a:cs typeface="Arial" charset="0"/>
              </a:rPr>
              <a:t>Linked Art</a:t>
            </a:r>
            <a:endParaRPr lang="en-US" sz="2800" b="0" i="0" baseline="0" dirty="0">
              <a:solidFill>
                <a:schemeClr val="bg1"/>
              </a:solidFill>
              <a:latin typeface="+mj-lt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-45306" y="4025928"/>
            <a:ext cx="107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robert</a:t>
            </a:r>
            <a:r>
              <a:rPr lang="en-US" sz="1200" b="1" i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.</a:t>
            </a:r>
            <a:br>
              <a:rPr lang="en-US" sz="1200" b="1" i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200" b="1" i="1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sanderson</a:t>
            </a:r>
            <a:br>
              <a:rPr lang="en-US" sz="1200" b="1" i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200" b="1" i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@</a:t>
            </a:r>
            <a:r>
              <a:rPr lang="en-US" sz="1200" b="1" i="1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yale.edu</a:t>
            </a:r>
            <a:endParaRPr lang="en-US" sz="1200" b="1" i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106289-32C8-8845-9C39-22BD9B5E28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982" y="4460376"/>
            <a:ext cx="762000" cy="762000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E7746320-727B-E8F9-CE6D-09AD013701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7211" y="4585342"/>
            <a:ext cx="666722" cy="5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b="0" i="0" kern="1200">
          <a:solidFill>
            <a:schemeClr val="bg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03649" y="607795"/>
            <a:ext cx="7965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YaleNew" panose="02000602050000020003" pitchFamily="2" charset="77"/>
              </a:rPr>
              <a:t>Understanding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YaleNew" panose="02000602050000020003" pitchFamily="2" charset="77"/>
              </a:rPr>
              <a:t>Linked 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7302" y="3418149"/>
            <a:ext cx="5679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YaleNew" panose="02000602050000020003" pitchFamily="2" charset="77"/>
              </a:rPr>
              <a:t>Rob Sanderson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YaleNew" panose="02000602050000020003" pitchFamily="2" charset="77"/>
              </a:rPr>
              <a:t>Senior Director for Digital Cultural Heritage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YaleNew" panose="02000602050000020003" pitchFamily="2" charset="77"/>
              </a:rPr>
              <a:t>robert.sanderson@yale.edu</a:t>
            </a:r>
            <a:endParaRPr lang="en-US" sz="2400" dirty="0">
              <a:solidFill>
                <a:schemeClr val="bg1"/>
              </a:solidFill>
              <a:latin typeface="YaleNew" panose="02000602050000020003" pitchFamily="2" charset="7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2432" y="2813128"/>
            <a:ext cx="282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linked.art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58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A713-A498-C0DB-AA93-C74253E5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 – Yale Collections Discovery</a:t>
            </a:r>
          </a:p>
        </p:txBody>
      </p:sp>
      <p:pic>
        <p:nvPicPr>
          <p:cNvPr id="4" name="Picture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ED720B55-F99C-70EC-16EA-2421F130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" y="0"/>
            <a:ext cx="79571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A713-A498-C0DB-AA93-C74253E5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 – Yale Collections Discovery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B9E65E9-78A1-F80A-C776-16671FB9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30553"/>
            <a:ext cx="8088088" cy="51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8ED-4B28-2D35-66DD-D87B4BC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 Museum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892F52-E34A-D0DE-C37D-70EC7988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827581"/>
            <a:ext cx="8114879" cy="426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28ED-4B28-2D35-66DD-D87B4BC8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 Research Collections Viewer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332CC2-63EB-B887-0E59-6FE27407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54" y="731500"/>
            <a:ext cx="8015748" cy="4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9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9CE6-6035-F0B6-3686-8D9E1117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O’Keeffe Museum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EA10D890-34F1-4327-4E19-CB420F21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4" y="5763"/>
            <a:ext cx="8021036" cy="51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8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9CE6-6035-F0B6-3686-8D9E1117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Gogh World Wide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64C05E-7D15-594D-17FB-C821BC0A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62" y="36870"/>
            <a:ext cx="8104638" cy="50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D48B-BD42-143F-B506-84518A0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D336-F4B0-E3C8-6259-764505FE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63AAFF"/>
                </a:solidFill>
              </a:rPr>
              <a:t>Specifications have a solid, stable core</a:t>
            </a:r>
          </a:p>
          <a:p>
            <a:pPr lvl="1"/>
            <a:r>
              <a:rPr lang="en-US" dirty="0"/>
              <a:t>Still some changes around the edges</a:t>
            </a:r>
          </a:p>
          <a:p>
            <a:pPr lvl="1"/>
            <a:r>
              <a:rPr lang="en-US" dirty="0"/>
              <a:t>Documentation needs to be finalized</a:t>
            </a:r>
            <a:br>
              <a:rPr lang="en-US" dirty="0"/>
            </a:br>
            <a:r>
              <a:rPr lang="en-US" sz="1200" dirty="0"/>
              <a:t> </a:t>
            </a:r>
            <a:endParaRPr lang="en-US" dirty="0"/>
          </a:p>
          <a:p>
            <a:r>
              <a:rPr lang="en-US" sz="2800" dirty="0">
                <a:solidFill>
                  <a:srgbClr val="63AAFF"/>
                </a:solidFill>
              </a:rPr>
              <a:t>Multiple implementations in Production</a:t>
            </a:r>
          </a:p>
          <a:p>
            <a:pPr lvl="1"/>
            <a:r>
              <a:rPr lang="en-US" dirty="0"/>
              <a:t>All use slightly different versions</a:t>
            </a:r>
          </a:p>
          <a:p>
            <a:pPr lvl="1"/>
            <a:r>
              <a:rPr lang="en-US" dirty="0"/>
              <a:t>Some have extensions to be ratified or replaced</a:t>
            </a:r>
          </a:p>
        </p:txBody>
      </p:sp>
    </p:spTree>
    <p:extLst>
      <p:ext uri="{BB962C8B-B14F-4D97-AF65-F5344CB8AC3E}">
        <p14:creationId xmlns:p14="http://schemas.microsoft.com/office/powerpoint/2010/main" val="74632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D48B-BD42-143F-B506-84518A0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Headed?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7E00D2-64E2-E92C-8138-F79A5813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33285"/>
            <a:ext cx="7870694" cy="3707588"/>
          </a:xfrm>
        </p:spPr>
        <p:txBody>
          <a:bodyPr/>
          <a:lstStyle/>
          <a:p>
            <a:r>
              <a:rPr lang="en-US" sz="2800" dirty="0">
                <a:solidFill>
                  <a:srgbClr val="63AAFF"/>
                </a:solidFill>
              </a:rPr>
              <a:t>Finalize 1.0 specifications</a:t>
            </a:r>
          </a:p>
          <a:p>
            <a:pPr lvl="1"/>
            <a:r>
              <a:rPr lang="en-US" dirty="0"/>
              <a:t>Model and API + vocabulary recommendations</a:t>
            </a:r>
          </a:p>
          <a:p>
            <a:pPr lvl="1"/>
            <a:r>
              <a:rPr lang="en-US" dirty="0"/>
              <a:t>No changes (barring typos) for at least 2 years</a:t>
            </a:r>
            <a:br>
              <a:rPr lang="en-US" dirty="0"/>
            </a:br>
            <a:r>
              <a:rPr lang="en-US" sz="1200" dirty="0"/>
              <a:t> </a:t>
            </a:r>
            <a:endParaRPr lang="en-US" dirty="0"/>
          </a:p>
          <a:p>
            <a:r>
              <a:rPr lang="en-US" sz="2800" dirty="0">
                <a:solidFill>
                  <a:srgbClr val="63AAFF"/>
                </a:solidFill>
              </a:rPr>
              <a:t>Implementations</a:t>
            </a:r>
          </a:p>
          <a:p>
            <a:pPr lvl="1"/>
            <a:r>
              <a:rPr lang="en-US" dirty="0"/>
              <a:t>Update to use 1.0 specs (plus any necessary extensions)</a:t>
            </a:r>
          </a:p>
          <a:p>
            <a:pPr lvl="1"/>
            <a:r>
              <a:rPr lang="en-US" dirty="0"/>
              <a:t>Community services available, </a:t>
            </a:r>
            <a:r>
              <a:rPr lang="en-US" dirty="0" err="1"/>
              <a:t>eg</a:t>
            </a:r>
            <a:r>
              <a:rPr lang="en-US" dirty="0"/>
              <a:t> validate, reconcile</a:t>
            </a:r>
          </a:p>
          <a:p>
            <a:pPr lvl="1"/>
            <a:r>
              <a:rPr lang="en-US" dirty="0"/>
              <a:t>Multi institution aggregation demonstrator</a:t>
            </a:r>
          </a:p>
        </p:txBody>
      </p:sp>
    </p:spTree>
    <p:extLst>
      <p:ext uri="{BB962C8B-B14F-4D97-AF65-F5344CB8AC3E}">
        <p14:creationId xmlns:p14="http://schemas.microsoft.com/office/powerpoint/2010/main" val="399719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A673-6D33-1261-CC29-C48337CF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65CF-1DA2-A253-6155-E3430289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linked.art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26760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0E5-1B1E-5CAE-B1CB-9A16AC82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Principles and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175F4-4FA0-2CFB-0C83-CF46FA2D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Design Principles</a:t>
            </a:r>
          </a:p>
          <a:p>
            <a:r>
              <a:rPr lang="en-US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12638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C30-E0F5-36A6-243D-F249BB53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29D1-0945-956A-147F-5A077FEF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							(15)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Principles and Processes			(10)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Linked Art Data Model			(40, 15 break, 40)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 and Apply the Model		(15)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APIs to Implement Linked Art		(20)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								(15)</a:t>
            </a:r>
          </a:p>
        </p:txBody>
      </p:sp>
    </p:spTree>
    <p:extLst>
      <p:ext uri="{BB962C8B-B14F-4D97-AF65-F5344CB8AC3E}">
        <p14:creationId xmlns:p14="http://schemas.microsoft.com/office/powerpoint/2010/main" val="389697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Linked Art? (redux)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57EFB-7D56-A54F-94A4-C96DBC8BB37A}"/>
              </a:ext>
            </a:extLst>
          </p:cNvPr>
          <p:cNvSpPr txBox="1"/>
          <p:nvPr/>
        </p:nvSpPr>
        <p:spPr>
          <a:xfrm>
            <a:off x="1226778" y="931337"/>
            <a:ext cx="7772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 Linked Open </a:t>
            </a:r>
            <a:r>
              <a:rPr lang="en-US" sz="2400" dirty="0">
                <a:solidFill>
                  <a:srgbClr val="63AAFF"/>
                </a:solidFill>
              </a:rPr>
              <a:t>Usable </a:t>
            </a:r>
            <a:r>
              <a:rPr lang="en-US" sz="2400" dirty="0">
                <a:solidFill>
                  <a:schemeClr val="bg1"/>
                </a:solidFill>
              </a:rPr>
              <a:t>Data specification, collaboratively designed to work across cultural heritage organizations, allowing easy publication and use of our knowledge.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Linked Art provides a Standards based metadata profile,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… which Consistently solves problems from real data,</a:t>
            </a:r>
          </a:p>
          <a:p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  … is designed for 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Usability</a:t>
            </a: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and ease of implementation, </a:t>
            </a:r>
            <a:br>
              <a:rPr lang="en-US" sz="24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  … which are prerequisites for Sustainability  </a:t>
            </a:r>
          </a:p>
        </p:txBody>
      </p:sp>
    </p:spTree>
    <p:extLst>
      <p:ext uri="{BB962C8B-B14F-4D97-AF65-F5344CB8AC3E}">
        <p14:creationId xmlns:p14="http://schemas.microsoft.com/office/powerpoint/2010/main" val="837035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Usability?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3499" y="1295400"/>
            <a:ext cx="5428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mr-IN" sz="2400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…</a:t>
            </a:r>
            <a:r>
              <a:rPr lang="en-US" sz="2400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a typeface="Times New Roman" charset="0"/>
                <a:cs typeface="Times New Roman" charset="0"/>
              </a:rPr>
              <a:t>usability</a:t>
            </a:r>
            <a:r>
              <a:rPr lang="en-US" sz="2400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 is the degree to which [a thing] can be used by specified consumers to achieve [their] quantified objectives with effectiveness, efficiency, and satisfaction in a quantified context of use.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4429" y="16219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7429" y="2016088"/>
            <a:ext cx="83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7428" y="2391043"/>
            <a:ext cx="74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4878" y="2757696"/>
            <a:ext cx="99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39574" y="2048746"/>
            <a:ext cx="259079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54709" y="2425556"/>
            <a:ext cx="2661703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47837" y="2780596"/>
            <a:ext cx="516353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1403" y="3166059"/>
            <a:ext cx="222068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3271" y="3608187"/>
            <a:ext cx="6867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YaleNew" panose="02000602050000020003" pitchFamily="2" charset="77"/>
              </a:rPr>
              <a:t>Usability</a:t>
            </a:r>
            <a:r>
              <a:rPr lang="en-US" sz="3200" dirty="0">
                <a:solidFill>
                  <a:schemeClr val="bg1"/>
                </a:solidFill>
                <a:latin typeface="YaleNew" panose="02000602050000020003" pitchFamily="2" charset="77"/>
              </a:rPr>
              <a:t> is dependent on the </a:t>
            </a:r>
            <a:r>
              <a:rPr lang="en-US" sz="3200" u="sng" dirty="0">
                <a:solidFill>
                  <a:schemeClr val="bg1"/>
                </a:solidFill>
                <a:latin typeface="YaleNew" panose="02000602050000020003" pitchFamily="2" charset="77"/>
              </a:rPr>
              <a:t>Audience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20935" y="4893291"/>
            <a:ext cx="2424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en.wikipedia.org</a:t>
            </a:r>
            <a:r>
              <a:rPr lang="en-US" sz="1100" dirty="0">
                <a:solidFill>
                  <a:schemeClr val="bg1"/>
                </a:solidFill>
              </a:rPr>
              <a:t>/wiki/usability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2260" y="87242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32574" y="872424"/>
            <a:ext cx="53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0"/>
            <a:ext cx="8204931" cy="51435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258002" y="69671"/>
            <a:ext cx="7494112" cy="1700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005839" y="0"/>
            <a:ext cx="8204931" cy="67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  <a:latin typeface="YaleNew" panose="02000602050000020003" pitchFamily="2" charset="77"/>
              </a:rPr>
              <a:t>LOUD’s Audience is Developers</a:t>
            </a:r>
          </a:p>
        </p:txBody>
      </p:sp>
    </p:spTree>
    <p:extLst>
      <p:ext uri="{BB962C8B-B14F-4D97-AF65-F5344CB8AC3E}">
        <p14:creationId xmlns:p14="http://schemas.microsoft.com/office/powerpoint/2010/main" val="299936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Usable vs Complete: Target Zone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12" y="807043"/>
            <a:ext cx="6888343" cy="41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D74-9AD7-A919-0379-BBE26E77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678D-6701-499E-0DEF-BB704B13E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3AAFF"/>
                </a:solidFill>
              </a:rPr>
              <a:t>Syntactic Interoperability</a:t>
            </a:r>
            <a:br>
              <a:rPr lang="en-US" dirty="0"/>
            </a:br>
            <a:r>
              <a:rPr lang="en-US" dirty="0"/>
              <a:t>		In scope! Do the messages passed between client and</a:t>
            </a:r>
            <a:br>
              <a:rPr lang="en-US" dirty="0"/>
            </a:br>
            <a:r>
              <a:rPr lang="en-US" dirty="0"/>
              <a:t>		server conform to the specifications?</a:t>
            </a:r>
          </a:p>
          <a:p>
            <a:r>
              <a:rPr lang="en-US" dirty="0">
                <a:solidFill>
                  <a:srgbClr val="63AAFF"/>
                </a:solidFill>
              </a:rPr>
              <a:t>Semantic Interoperability</a:t>
            </a:r>
            <a:br>
              <a:rPr lang="en-US" dirty="0"/>
            </a:br>
            <a:r>
              <a:rPr lang="en-US" dirty="0"/>
              <a:t>		In scope! When we use the concept for “painting”</a:t>
            </a:r>
            <a:br>
              <a:rPr lang="en-US" dirty="0"/>
            </a:br>
            <a:r>
              <a:rPr lang="en-US" dirty="0"/>
              <a:t>		do we mean (approximately) the same thing?</a:t>
            </a:r>
          </a:p>
          <a:p>
            <a:r>
              <a:rPr lang="en-US" dirty="0">
                <a:solidFill>
                  <a:srgbClr val="63AAFF"/>
                </a:solidFill>
              </a:rPr>
              <a:t>Single, Unique Identity for each Entity</a:t>
            </a:r>
            <a:br>
              <a:rPr lang="en-US" dirty="0">
                <a:solidFill>
                  <a:srgbClr val="63AAFF"/>
                </a:solidFill>
              </a:rPr>
            </a:br>
            <a:r>
              <a:rPr lang="en-US" dirty="0">
                <a:solidFill>
                  <a:srgbClr val="63AAFF"/>
                </a:solidFill>
              </a:rPr>
              <a:t>		</a:t>
            </a:r>
            <a:r>
              <a:rPr lang="en-US" dirty="0"/>
              <a:t>Out of scope! Multiple representations are necessary,</a:t>
            </a:r>
            <a:br>
              <a:rPr lang="en-US" dirty="0"/>
            </a:br>
            <a:r>
              <a:rPr lang="en-US" dirty="0"/>
              <a:t>    	useful, and important</a:t>
            </a:r>
            <a:endParaRPr lang="en-US" dirty="0">
              <a:solidFill>
                <a:srgbClr val="63A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1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1051964" y="2048"/>
            <a:ext cx="8092036" cy="648458"/>
          </a:xfrm>
        </p:spPr>
        <p:txBody>
          <a:bodyPr/>
          <a:lstStyle/>
          <a:p>
            <a:r>
              <a:rPr lang="en-US" dirty="0"/>
              <a:t>Design Principles for Usability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386803" y="613016"/>
            <a:ext cx="7227652" cy="4057972"/>
          </a:xfrm>
        </p:spPr>
        <p:txBody>
          <a:bodyPr>
            <a:normAutofit/>
          </a:bodyPr>
          <a:lstStyle/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Scope design through shared </a:t>
            </a:r>
            <a:r>
              <a:rPr lang="en-US" sz="2200" dirty="0">
                <a:solidFill>
                  <a:srgbClr val="24E34D"/>
                </a:solidFill>
              </a:rPr>
              <a:t>use cases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Design for </a:t>
            </a:r>
            <a:r>
              <a:rPr lang="en-US" sz="2200" dirty="0">
                <a:solidFill>
                  <a:srgbClr val="24E34D"/>
                </a:solidFill>
              </a:rPr>
              <a:t>international</a:t>
            </a:r>
            <a:r>
              <a:rPr lang="en-US" sz="2200" dirty="0"/>
              <a:t> use	</a:t>
            </a:r>
            <a:endParaRPr lang="en-US" sz="2200" dirty="0">
              <a:solidFill>
                <a:srgbClr val="FFFF00"/>
              </a:solidFill>
            </a:endParaRP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As </a:t>
            </a:r>
            <a:r>
              <a:rPr lang="en-US" sz="2200" dirty="0">
                <a:solidFill>
                  <a:srgbClr val="24E34D"/>
                </a:solidFill>
              </a:rPr>
              <a:t>simple</a:t>
            </a:r>
            <a:r>
              <a:rPr lang="en-US" sz="2200" dirty="0"/>
              <a:t> as possible, but no simpler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Make </a:t>
            </a:r>
            <a:r>
              <a:rPr lang="en-US" sz="2200" dirty="0">
                <a:solidFill>
                  <a:srgbClr val="24E34D"/>
                </a:solidFill>
              </a:rPr>
              <a:t>easy things easy</a:t>
            </a:r>
            <a:r>
              <a:rPr lang="en-US" sz="2200" dirty="0"/>
              <a:t>, complex things possible</a:t>
            </a:r>
            <a:endParaRPr lang="en-US" sz="2200" dirty="0">
              <a:solidFill>
                <a:srgbClr val="FFFF00"/>
              </a:solidFill>
            </a:endParaRP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>
                <a:solidFill>
                  <a:srgbClr val="24E34D"/>
                </a:solidFill>
              </a:rPr>
              <a:t>Avoid dependency </a:t>
            </a:r>
            <a:r>
              <a:rPr lang="en-US" sz="2200" dirty="0"/>
              <a:t>on specific technologies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Use </a:t>
            </a:r>
            <a:r>
              <a:rPr lang="en-US" sz="2200" dirty="0">
                <a:solidFill>
                  <a:srgbClr val="24E34D"/>
                </a:solidFill>
              </a:rPr>
              <a:t>REST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200" dirty="0"/>
              <a:t>/ Don’t break the web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Design for </a:t>
            </a:r>
            <a:r>
              <a:rPr lang="en-US" sz="2200" dirty="0">
                <a:solidFill>
                  <a:srgbClr val="24E34D"/>
                </a:solidFill>
              </a:rPr>
              <a:t>JSON-LD</a:t>
            </a:r>
            <a:r>
              <a:rPr lang="en-US" sz="2200" dirty="0"/>
              <a:t>, using LOD principles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Follow existing </a:t>
            </a:r>
            <a:r>
              <a:rPr lang="en-US" sz="2200" dirty="0">
                <a:solidFill>
                  <a:srgbClr val="24E34D"/>
                </a:solidFill>
              </a:rPr>
              <a:t>standards</a:t>
            </a:r>
            <a:r>
              <a:rPr lang="en-US" sz="2200" dirty="0"/>
              <a:t> &amp; best practices, when possible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/>
              <a:t>Don’t fear the network</a:t>
            </a:r>
          </a:p>
          <a:p>
            <a:pPr marL="514350" indent="-514350">
              <a:buClr>
                <a:srgbClr val="24E34D"/>
              </a:buClr>
              <a:buSzPct val="80000"/>
              <a:buFont typeface="+mj-lt"/>
              <a:buAutoNum type="arabicPeriod"/>
            </a:pPr>
            <a:r>
              <a:rPr lang="en-US" sz="2200" dirty="0">
                <a:solidFill>
                  <a:srgbClr val="24E34D"/>
                </a:solidFill>
              </a:rPr>
              <a:t>Define success</a:t>
            </a:r>
            <a:r>
              <a:rPr lang="en-US" sz="2200" dirty="0"/>
              <a:t>, not failure (for extensibility)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708" y="4879842"/>
            <a:ext cx="5182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iiif.io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api</a:t>
            </a:r>
            <a:r>
              <a:rPr lang="en-US" sz="1100" dirty="0">
                <a:solidFill>
                  <a:schemeClr val="bg1"/>
                </a:solidFill>
              </a:rPr>
              <a:t>/annex/notes/</a:t>
            </a:r>
            <a:r>
              <a:rPr lang="en-US" sz="1100" dirty="0" err="1">
                <a:solidFill>
                  <a:schemeClr val="bg1"/>
                </a:solidFill>
              </a:rPr>
              <a:t>design_patterns</a:t>
            </a:r>
            <a:r>
              <a:rPr lang="en-US" sz="1100" dirty="0">
                <a:solidFill>
                  <a:schemeClr val="bg1"/>
                </a:solidFill>
              </a:rPr>
              <a:t>/,   https://</a:t>
            </a:r>
            <a:r>
              <a:rPr lang="en-US" sz="1100" dirty="0" err="1">
                <a:solidFill>
                  <a:schemeClr val="bg1"/>
                </a:solidFill>
              </a:rPr>
              <a:t>linked.art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api</a:t>
            </a:r>
            <a:r>
              <a:rPr lang="en-US" sz="1100" dirty="0">
                <a:solidFill>
                  <a:schemeClr val="bg1"/>
                </a:solidFill>
              </a:rPr>
              <a:t>/1.0/principles/</a:t>
            </a:r>
          </a:p>
        </p:txBody>
      </p:sp>
    </p:spTree>
    <p:extLst>
      <p:ext uri="{BB962C8B-B14F-4D97-AF65-F5344CB8AC3E}">
        <p14:creationId xmlns:p14="http://schemas.microsoft.com/office/powerpoint/2010/main" val="1095444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D74-9AD7-A919-0379-BBE26E77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678D-6701-499E-0DEF-BB704B13E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33285"/>
            <a:ext cx="7870694" cy="3707588"/>
          </a:xfrm>
        </p:spPr>
        <p:txBody>
          <a:bodyPr/>
          <a:lstStyle/>
          <a:p>
            <a:r>
              <a:rPr lang="en-US" dirty="0">
                <a:solidFill>
                  <a:srgbClr val="63AAFF"/>
                </a:solidFill>
              </a:rPr>
              <a:t>Trivial to Implement</a:t>
            </a:r>
            <a:br>
              <a:rPr lang="en-US" dirty="0"/>
            </a:br>
            <a:r>
              <a:rPr lang="en-US" dirty="0"/>
              <a:t>		Possible to implement with hand crafted files on disk</a:t>
            </a:r>
          </a:p>
          <a:p>
            <a:r>
              <a:rPr lang="en-US" dirty="0">
                <a:solidFill>
                  <a:srgbClr val="63AAFF"/>
                </a:solidFill>
              </a:rPr>
              <a:t>Consistency across Representations</a:t>
            </a:r>
            <a:br>
              <a:rPr lang="en-US" dirty="0"/>
            </a:br>
            <a:r>
              <a:rPr lang="en-US" dirty="0"/>
              <a:t>		Each relationship in only one document</a:t>
            </a:r>
          </a:p>
          <a:p>
            <a:r>
              <a:rPr lang="en-US" dirty="0">
                <a:solidFill>
                  <a:srgbClr val="63AAFF"/>
                </a:solidFill>
              </a:rPr>
              <a:t>Division of Information across Representations</a:t>
            </a:r>
            <a:br>
              <a:rPr lang="en-US" dirty="0">
                <a:solidFill>
                  <a:srgbClr val="63AAFF"/>
                </a:solidFill>
              </a:rPr>
            </a:br>
            <a:r>
              <a:rPr lang="en-US" dirty="0">
                <a:solidFill>
                  <a:srgbClr val="63AAFF"/>
                </a:solidFill>
              </a:rPr>
              <a:t>		</a:t>
            </a:r>
            <a:r>
              <a:rPr lang="en-US" dirty="0"/>
              <a:t>From the many to the few, and easy to determine</a:t>
            </a:r>
          </a:p>
          <a:p>
            <a:r>
              <a:rPr lang="en-US" dirty="0">
                <a:solidFill>
                  <a:srgbClr val="63AAFF"/>
                </a:solidFill>
              </a:rPr>
              <a:t>Identity and URI Requirements</a:t>
            </a:r>
            <a:br>
              <a:rPr lang="en-US" dirty="0">
                <a:solidFill>
                  <a:srgbClr val="63AAFF"/>
                </a:solidFill>
              </a:rPr>
            </a:br>
            <a:r>
              <a:rPr lang="en-US" dirty="0">
                <a:solidFill>
                  <a:srgbClr val="63AAFF"/>
                </a:solidFill>
              </a:rPr>
              <a:t>		</a:t>
            </a:r>
            <a:r>
              <a:rPr lang="en-US" dirty="0"/>
              <a:t>One-to-one relationships are embedded, no URIs</a:t>
            </a:r>
            <a:br>
              <a:rPr lang="en-US" dirty="0"/>
            </a:br>
            <a:r>
              <a:rPr lang="en-US" dirty="0"/>
              <a:t>		The URIs for records do not have any internal structure</a:t>
            </a:r>
            <a:endParaRPr lang="en-US" dirty="0">
              <a:solidFill>
                <a:srgbClr val="63AA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14C79-9855-425E-4D5E-9DEF9E0FF4E0}"/>
              </a:ext>
            </a:extLst>
          </p:cNvPr>
          <p:cNvSpPr txBox="1"/>
          <p:nvPr/>
        </p:nvSpPr>
        <p:spPr>
          <a:xfrm>
            <a:off x="3875761" y="4825744"/>
            <a:ext cx="2294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linked.art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api</a:t>
            </a:r>
            <a:r>
              <a:rPr lang="en-US" sz="1100" dirty="0">
                <a:solidFill>
                  <a:schemeClr val="bg1"/>
                </a:solidFill>
              </a:rPr>
              <a:t>/1.0/principles/</a:t>
            </a:r>
          </a:p>
        </p:txBody>
      </p:sp>
    </p:spTree>
    <p:extLst>
      <p:ext uri="{BB962C8B-B14F-4D97-AF65-F5344CB8AC3E}">
        <p14:creationId xmlns:p14="http://schemas.microsoft.com/office/powerpoint/2010/main" val="360966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D2DA-C0DC-4932-A0B7-B65461B3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Art Community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F59B-5846-BB43-0D4D-484BAB41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Calls every two weeks via Zoom</a:t>
            </a:r>
          </a:p>
          <a:p>
            <a:pPr lvl="1"/>
            <a:r>
              <a:rPr lang="en-US" dirty="0"/>
              <a:t>Wednesday 8am LA, 11am NY, 4pm UK, 5pm EU</a:t>
            </a:r>
          </a:p>
          <a:p>
            <a:pPr lvl="1"/>
            <a:r>
              <a:rPr lang="en-US" dirty="0"/>
              <a:t>Agendas and notes in Google Docs</a:t>
            </a:r>
            <a:br>
              <a:rPr lang="en-US" dirty="0"/>
            </a:br>
            <a:r>
              <a:rPr lang="en-US" sz="1200" dirty="0"/>
              <a:t> </a:t>
            </a:r>
            <a:endParaRPr lang="en-US" dirty="0"/>
          </a:p>
          <a:p>
            <a:r>
              <a:rPr lang="en-US" dirty="0"/>
              <a:t>Slack channel, Google Group, Face to Face meetings</a:t>
            </a:r>
            <a:br>
              <a:rPr lang="en-US" dirty="0"/>
            </a:br>
            <a:r>
              <a:rPr lang="en-US" sz="1200" dirty="0"/>
              <a:t> </a:t>
            </a:r>
            <a:endParaRPr lang="en-US" dirty="0"/>
          </a:p>
          <a:p>
            <a:r>
              <a:rPr lang="en-US" dirty="0"/>
              <a:t>Issues and the specifications are managed via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		https://</a:t>
            </a:r>
            <a:r>
              <a:rPr lang="en-US" dirty="0" err="1"/>
              <a:t>github.com</a:t>
            </a:r>
            <a:r>
              <a:rPr lang="en-US" dirty="0"/>
              <a:t>/linked-art/</a:t>
            </a:r>
            <a:r>
              <a:rPr lang="en-US" dirty="0" err="1"/>
              <a:t>linked.art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4587C-5F72-3E7E-1F5E-8F6407EC2D6A}"/>
              </a:ext>
            </a:extLst>
          </p:cNvPr>
          <p:cNvSpPr txBox="1"/>
          <p:nvPr/>
        </p:nvSpPr>
        <p:spPr>
          <a:xfrm>
            <a:off x="3476358" y="4147986"/>
            <a:ext cx="3166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YaleNew" panose="02000602050000020003" pitchFamily="2" charset="77"/>
              </a:rPr>
              <a:t>Please Participate!</a:t>
            </a:r>
          </a:p>
        </p:txBody>
      </p:sp>
    </p:spTree>
    <p:extLst>
      <p:ext uri="{BB962C8B-B14F-4D97-AF65-F5344CB8AC3E}">
        <p14:creationId xmlns:p14="http://schemas.microsoft.com/office/powerpoint/2010/main" val="2556679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4688-A358-5A16-F06F-33F759D7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Linked Art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F582-0A4E-8750-D0BF-D3574E1D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Base 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Classes of Entity</a:t>
            </a:r>
            <a:br>
              <a:rPr lang="en-US" dirty="0"/>
            </a:br>
            <a:r>
              <a:rPr lang="en-US" sz="1000" dirty="0"/>
              <a:t> </a:t>
            </a:r>
            <a:br>
              <a:rPr lang="en-US" dirty="0"/>
            </a:br>
            <a:r>
              <a:rPr lang="en-US" dirty="0"/>
              <a:t>Break! :)</a:t>
            </a:r>
            <a:br>
              <a:rPr lang="en-US" dirty="0"/>
            </a:br>
            <a:r>
              <a:rPr lang="en-US" sz="1000" dirty="0"/>
              <a:t>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Shared Properties and Constructs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 Specific Details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 This is the abstract model, not the API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8255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3D3F-D87D-38D6-E0D8-CCC632C5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Base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1526-5B59-B205-2DEA-397F3C528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URI, Class and Label</a:t>
            </a:r>
          </a:p>
          <a:p>
            <a:r>
              <a:rPr lang="en-US" dirty="0"/>
              <a:t>Class or Classification?</a:t>
            </a:r>
          </a:p>
          <a:p>
            <a:r>
              <a:rPr lang="en-US" dirty="0"/>
              <a:t>Names and Identifiers</a:t>
            </a:r>
          </a:p>
          <a:p>
            <a:r>
              <a:rPr lang="en-US" dirty="0"/>
              <a:t>Statements</a:t>
            </a:r>
          </a:p>
          <a:p>
            <a:r>
              <a:rPr lang="en-US" dirty="0"/>
              <a:t>Activities</a:t>
            </a:r>
          </a:p>
          <a:p>
            <a:r>
              <a:rPr lang="en-US" dirty="0"/>
              <a:t>Partitioning</a:t>
            </a:r>
          </a:p>
        </p:txBody>
      </p:sp>
    </p:spTree>
    <p:extLst>
      <p:ext uri="{BB962C8B-B14F-4D97-AF65-F5344CB8AC3E}">
        <p14:creationId xmlns:p14="http://schemas.microsoft.com/office/powerpoint/2010/main" val="344279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A682-A9E6-F901-E9AF-3E0ACBBC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6328C-3992-F262-5D94-247A80CC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and Vision of Linked Art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Foundational Theory</a:t>
            </a:r>
          </a:p>
          <a:p>
            <a:r>
              <a:rPr lang="en-US" dirty="0"/>
              <a:t>Selected Implementations</a:t>
            </a:r>
          </a:p>
          <a:p>
            <a:r>
              <a:rPr lang="en-US" dirty="0"/>
              <a:t>Current Status</a:t>
            </a:r>
          </a:p>
        </p:txBody>
      </p:sp>
    </p:spTree>
    <p:extLst>
      <p:ext uri="{BB962C8B-B14F-4D97-AF65-F5344CB8AC3E}">
        <p14:creationId xmlns:p14="http://schemas.microsoft.com/office/powerpoint/2010/main" val="2021345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05D7-490D-C774-C5EE-131969A1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The Night Watch</a:t>
            </a:r>
          </a:p>
        </p:txBody>
      </p:sp>
      <p:pic>
        <p:nvPicPr>
          <p:cNvPr id="7" name="Picture 6" descr="A painting of a person in a hat and a person in a hat&#10;&#10;Description automatically generated">
            <a:extLst>
              <a:ext uri="{FF2B5EF4-FFF2-40B4-BE49-F238E27FC236}">
                <a16:creationId xmlns:a16="http://schemas.microsoft.com/office/drawing/2014/main" id="{C485D3BC-8835-2BC7-53AA-A2FFC8D2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2" y="751331"/>
            <a:ext cx="7878556" cy="43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69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D6DA-CDD5-D8FA-CF3F-F098767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URI, Class, Label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641E5-2052-CE75-0359-51AB99616DC9}"/>
              </a:ext>
            </a:extLst>
          </p:cNvPr>
          <p:cNvSpPr txBox="1">
            <a:spLocks/>
          </p:cNvSpPr>
          <p:nvPr/>
        </p:nvSpPr>
        <p:spPr>
          <a:xfrm>
            <a:off x="4662955" y="1403458"/>
            <a:ext cx="4489525" cy="238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"@context"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1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linked.art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b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					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ns/v1/linked-</a:t>
            </a:r>
            <a:r>
              <a:rPr lang="en-US" sz="1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art.json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6" name="Picture 5" descr="Diagram of a diagram&#10;&#10;Description automatically generated">
            <a:extLst>
              <a:ext uri="{FF2B5EF4-FFF2-40B4-BE49-F238E27FC236}">
                <a16:creationId xmlns:a16="http://schemas.microsoft.com/office/drawing/2014/main" id="{BA83B39B-9A0E-6655-E55D-E3825439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33" y="1206500"/>
            <a:ext cx="3251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75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D6DA-CDD5-D8FA-CF3F-F098767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or Classification?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641E5-2052-CE75-0359-51AB99616DC9}"/>
              </a:ext>
            </a:extLst>
          </p:cNvPr>
          <p:cNvSpPr txBox="1">
            <a:spLocks/>
          </p:cNvSpPr>
          <p:nvPr/>
        </p:nvSpPr>
        <p:spPr>
          <a:xfrm>
            <a:off x="4572000" y="866325"/>
            <a:ext cx="4489525" cy="396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"@context"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1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linked.art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b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					</a:t>
            </a:r>
            <a:r>
              <a:rPr lang="en-US" sz="1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ns/v1/linked-</a:t>
            </a:r>
            <a:r>
              <a:rPr lang="en-US" sz="1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art.json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"https://…/300033618"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"painting"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 descr="A diagram of a type of object&#10;&#10;Description automatically generated">
            <a:extLst>
              <a:ext uri="{FF2B5EF4-FFF2-40B4-BE49-F238E27FC236}">
                <a16:creationId xmlns:a16="http://schemas.microsoft.com/office/drawing/2014/main" id="{29FCC0F2-E7E4-9772-D9D3-F0851978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96" y="1222264"/>
            <a:ext cx="3371004" cy="26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9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3823-A37A-3FD8-9B96-FD06D95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on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CE55-681F-77FF-A1A2-298AD601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74905"/>
            <a:ext cx="7870694" cy="399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typically use Getty’s AAT – Art &amp; Architecture Thesaurus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Terms fall into three categories:</a:t>
            </a:r>
          </a:p>
          <a:p>
            <a:r>
              <a:rPr lang="en-US" dirty="0">
                <a:solidFill>
                  <a:srgbClr val="63AAFF"/>
                </a:solidFill>
              </a:rPr>
              <a:t>Required: </a:t>
            </a:r>
            <a:r>
              <a:rPr lang="en-US" dirty="0"/>
              <a:t>You must use the term to be considered valid.</a:t>
            </a:r>
            <a:br>
              <a:rPr lang="en-US" dirty="0"/>
            </a:br>
            <a:r>
              <a:rPr lang="en-US" dirty="0"/>
              <a:t>Example: “Primary Name”</a:t>
            </a:r>
          </a:p>
          <a:p>
            <a:r>
              <a:rPr lang="en-US" dirty="0">
                <a:solidFill>
                  <a:srgbClr val="63AAFF"/>
                </a:solidFill>
              </a:rPr>
              <a:t>Recommended: </a:t>
            </a:r>
            <a:r>
              <a:rPr lang="en-US" dirty="0"/>
              <a:t>You should use the term unless there’s a reason not to. Example: “Painting”</a:t>
            </a:r>
          </a:p>
          <a:p>
            <a:r>
              <a:rPr lang="en-US" dirty="0">
                <a:solidFill>
                  <a:srgbClr val="63AAFF"/>
                </a:solidFill>
              </a:rPr>
              <a:t>Listed: </a:t>
            </a:r>
            <a:r>
              <a:rPr lang="en-US" dirty="0"/>
              <a:t>You can use the term if you want, no pressure.</a:t>
            </a:r>
            <a:br>
              <a:rPr lang="en-US" dirty="0"/>
            </a:br>
            <a:r>
              <a:rPr lang="en-US" dirty="0"/>
              <a:t>Example: “Village”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3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F821-F2DE-3545-FEC9-5316ABA0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and Identifiers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75194-5E1A-7AC9-0BDA-5F4B458612EC}"/>
              </a:ext>
            </a:extLst>
          </p:cNvPr>
          <p:cNvSpPr txBox="1">
            <a:spLocks/>
          </p:cNvSpPr>
          <p:nvPr/>
        </p:nvSpPr>
        <p:spPr>
          <a:xfrm>
            <a:off x="4572000" y="700070"/>
            <a:ext cx="4489525" cy="424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identified_by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endParaRPr lang="en-US" sz="1600" dirty="0">
              <a:solidFill>
                <a:srgbClr val="24E34D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"Identifier"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"NW’s 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objno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"content"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"https://…/300404621"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"repository number"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F5B8DFC8-2E3E-2790-19AA-74A5B4BA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2" y="1053884"/>
            <a:ext cx="3395744" cy="32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07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F821-F2DE-3545-FEC9-5316ABA0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and Identifiers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75194-5E1A-7AC9-0BDA-5F4B458612EC}"/>
              </a:ext>
            </a:extLst>
          </p:cNvPr>
          <p:cNvSpPr txBox="1">
            <a:spLocks/>
          </p:cNvSpPr>
          <p:nvPr/>
        </p:nvSpPr>
        <p:spPr>
          <a:xfrm>
            <a:off x="4572000" y="700070"/>
            <a:ext cx="4489525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identified_by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"NW 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"content"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"The Night Watch"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[…],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language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"https://…/300388277"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"Language"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english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 descr="A diagram of a computer code&#10;&#10;Description automatically generated">
            <a:extLst>
              <a:ext uri="{FF2B5EF4-FFF2-40B4-BE49-F238E27FC236}">
                <a16:creationId xmlns:a16="http://schemas.microsoft.com/office/drawing/2014/main" id="{38986F42-85D8-F763-E574-33FB4E94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11" y="1042287"/>
            <a:ext cx="3527393" cy="34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83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368B-2651-9726-1169-2E8045A8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5E3706-3161-3385-D9CB-348AC165C28F}"/>
              </a:ext>
            </a:extLst>
          </p:cNvPr>
          <p:cNvSpPr txBox="1">
            <a:spLocks/>
          </p:cNvSpPr>
          <p:nvPr/>
        </p:nvSpPr>
        <p:spPr>
          <a:xfrm>
            <a:off x="4572000" y="700070"/>
            <a:ext cx="4489525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referred_to_by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LinguisticObject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"NW materials"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"content"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"oil on canvas"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"language"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[…],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"https://…/300435429"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"materials"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0" name="Picture 9" descr="A diagram of a product&#10;&#10;Description automatically generated">
            <a:extLst>
              <a:ext uri="{FF2B5EF4-FFF2-40B4-BE49-F238E27FC236}">
                <a16:creationId xmlns:a16="http://schemas.microsoft.com/office/drawing/2014/main" id="{D043E511-3F57-545A-648A-AB552A69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74" y="1093443"/>
            <a:ext cx="3564555" cy="31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1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772A-0E54-05E8-D640-F09544B9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(+diagram colors)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5E896-7DD5-B77B-129D-89A467E95706}"/>
              </a:ext>
            </a:extLst>
          </p:cNvPr>
          <p:cNvSpPr txBox="1">
            <a:spLocks/>
          </p:cNvSpPr>
          <p:nvPr/>
        </p:nvSpPr>
        <p:spPr>
          <a:xfrm>
            <a:off x="4572000" y="700070"/>
            <a:ext cx="4489525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produced_by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"Production"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carried_out_by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"https://…/500011051"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"Person"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took_place_at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"https://…/7006952"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"Place"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}],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technique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"https://…/300053343"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}],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timespan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{…}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54F6018-490C-BF40-EE0A-22FF0D1D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15" y="786512"/>
            <a:ext cx="3494879" cy="41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2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772A-0E54-05E8-D640-F09544B9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TimeSpans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5E896-7DD5-B77B-129D-89A467E95706}"/>
              </a:ext>
            </a:extLst>
          </p:cNvPr>
          <p:cNvSpPr txBox="1">
            <a:spLocks/>
          </p:cNvSpPr>
          <p:nvPr/>
        </p:nvSpPr>
        <p:spPr>
          <a:xfrm>
            <a:off x="4503994" y="669074"/>
            <a:ext cx="4706283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produced_by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"Production"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"timespan"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TimeSpan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begin_of_the_begin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”1642-01-01”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end_of_the_begin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”1642-06-01”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begin_of_the_end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”1642-06-01”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end_of_the_end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”1642-12-31"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identified_by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"content"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”1642"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[{…}]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D32ADEB-338F-D9C3-45BA-66670364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4" y="754540"/>
            <a:ext cx="3407929" cy="40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FEB9-39D4-864E-B6A5-C00F192F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98E09-BDDB-EF2D-A5BC-56834586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33235"/>
            <a:ext cx="7870694" cy="3981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be more specific about an aspect of some entity, we need to describe the individual part with that aspect</a:t>
            </a:r>
          </a:p>
          <a:p>
            <a:pPr lvl="1"/>
            <a:r>
              <a:rPr lang="en-US" sz="2000" dirty="0"/>
              <a:t>A frame is part of a Painting (physical things)</a:t>
            </a:r>
          </a:p>
          <a:p>
            <a:pPr lvl="1"/>
            <a:r>
              <a:rPr lang="en-US" sz="2000" dirty="0"/>
              <a:t>A digital image is part of a digital document (digital)</a:t>
            </a:r>
          </a:p>
          <a:p>
            <a:pPr lvl="1"/>
            <a:r>
              <a:rPr lang="en-US" sz="2000" dirty="0"/>
              <a:t>A city is part of a county (place)</a:t>
            </a:r>
          </a:p>
          <a:p>
            <a:pPr lvl="1"/>
            <a:r>
              <a:rPr lang="en-US" sz="2000" dirty="0"/>
              <a:t>A chapter is part of the full text (language)</a:t>
            </a:r>
          </a:p>
          <a:p>
            <a:pPr lvl="1"/>
            <a:r>
              <a:rPr lang="en-US" sz="2000" dirty="0"/>
              <a:t>A motif is part of an image (visual)</a:t>
            </a:r>
          </a:p>
          <a:p>
            <a:pPr lvl="1"/>
            <a:r>
              <a:rPr lang="en-US" sz="2000" dirty="0"/>
              <a:t>A month is part of a year (temporal)</a:t>
            </a:r>
          </a:p>
          <a:p>
            <a:pPr lvl="1"/>
            <a:r>
              <a:rPr lang="en-US" sz="2000" dirty="0"/>
              <a:t>A concept has a </a:t>
            </a:r>
            <a:r>
              <a:rPr lang="en-US" sz="2000" i="1" dirty="0"/>
              <a:t>broader</a:t>
            </a:r>
            <a:r>
              <a:rPr lang="en-US" sz="2000" dirty="0"/>
              <a:t> concept (types)</a:t>
            </a:r>
          </a:p>
          <a:p>
            <a:pPr lvl="1"/>
            <a:r>
              <a:rPr lang="en-US" sz="2000" dirty="0"/>
              <a:t>An entity is a </a:t>
            </a:r>
            <a:r>
              <a:rPr lang="en-US" sz="2000" i="1" dirty="0"/>
              <a:t>member of</a:t>
            </a:r>
            <a:r>
              <a:rPr lang="en-US" sz="2000" dirty="0"/>
              <a:t> a collection (set/group membership)</a:t>
            </a:r>
          </a:p>
        </p:txBody>
      </p:sp>
    </p:spTree>
    <p:extLst>
      <p:ext uri="{BB962C8B-B14F-4D97-AF65-F5344CB8AC3E}">
        <p14:creationId xmlns:p14="http://schemas.microsoft.com/office/powerpoint/2010/main" val="22537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Linked Art?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57EFB-7D56-A54F-94A4-C96DBC8BB37A}"/>
              </a:ext>
            </a:extLst>
          </p:cNvPr>
          <p:cNvSpPr txBox="1"/>
          <p:nvPr/>
        </p:nvSpPr>
        <p:spPr>
          <a:xfrm>
            <a:off x="1226778" y="931337"/>
            <a:ext cx="7772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 Linked Open Usable Data specification, collaboratively designed to work across cultural heritage organizations, allowing easy publication and use of our knowledge.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Linked Art provides a </a:t>
            </a:r>
            <a:r>
              <a:rPr lang="en-US" sz="2400" dirty="0">
                <a:solidFill>
                  <a:srgbClr val="00B0F0"/>
                </a:solidFill>
              </a:rPr>
              <a:t>Standards</a:t>
            </a:r>
            <a:r>
              <a:rPr lang="en-US" sz="2400" dirty="0">
                <a:solidFill>
                  <a:schemeClr val="bg1"/>
                </a:solidFill>
              </a:rPr>
              <a:t> based metadata profile,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… which </a:t>
            </a:r>
            <a:r>
              <a:rPr lang="en-US" sz="2400" dirty="0">
                <a:solidFill>
                  <a:srgbClr val="00B0F0"/>
                </a:solidFill>
              </a:rPr>
              <a:t>Consistently</a:t>
            </a:r>
            <a:r>
              <a:rPr lang="en-US" sz="2400" dirty="0">
                <a:solidFill>
                  <a:schemeClr val="bg1"/>
                </a:solidFill>
              </a:rPr>
              <a:t> solves problems from real data,</a:t>
            </a:r>
          </a:p>
          <a:p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  … is designed for 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Usability</a:t>
            </a: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and ease of implementation, </a:t>
            </a:r>
            <a:br>
              <a:rPr lang="en-US" sz="24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  … which are prerequisites for </a:t>
            </a:r>
            <a:r>
              <a:rPr lang="en-US" sz="2400" dirty="0">
                <a:solidFill>
                  <a:srgbClr val="00B0F0"/>
                </a:solidFill>
                <a:sym typeface="Wingdings" pitchFamily="2" charset="2"/>
              </a:rPr>
              <a:t>Sustainability</a:t>
            </a: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443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772A-0E54-05E8-D640-F09544B9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5E896-7DD5-B77B-129D-89A467E95706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/o/sk-c-5b"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part_of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produced_by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"Production"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part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"Production"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"technique"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"https://…/300053343”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carried_out_by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"https://…/500099999”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6" name="Picture 5" descr="A diagram of a product&#10;&#10;Description automatically generated">
            <a:extLst>
              <a:ext uri="{FF2B5EF4-FFF2-40B4-BE49-F238E27FC236}">
                <a16:creationId xmlns:a16="http://schemas.microsoft.com/office/drawing/2014/main" id="{BB6071D2-5393-068F-E2B1-60564048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20" y="866320"/>
            <a:ext cx="3320778" cy="40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EBB7-A77B-13B7-AFB1-F813AA3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3.1- Take Home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08A8-478C-10D5-A54D-B224006DD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58814"/>
            <a:ext cx="7870694" cy="3707588"/>
          </a:xfrm>
        </p:spPr>
        <p:txBody>
          <a:bodyPr/>
          <a:lstStyle/>
          <a:p>
            <a:r>
              <a:rPr lang="en-US" dirty="0"/>
              <a:t>The URI identifies the entity and record on the web,</a:t>
            </a:r>
            <a:br>
              <a:rPr lang="en-US" dirty="0"/>
            </a:br>
            <a:r>
              <a:rPr lang="en-US" dirty="0"/>
              <a:t>Identifiers are institutional strings within the record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Small number of classes (ontology), </a:t>
            </a:r>
            <a:br>
              <a:rPr lang="en-US" dirty="0"/>
            </a:br>
            <a:r>
              <a:rPr lang="en-US" dirty="0"/>
              <a:t>and large number of classifications (vocabulary)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Names, Identifiers, Statements, Classifications are core, and available for every entity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Activities and Partitioning let us connect entities together and be as specific as needed</a:t>
            </a:r>
          </a:p>
        </p:txBody>
      </p:sp>
    </p:spTree>
    <p:extLst>
      <p:ext uri="{BB962C8B-B14F-4D97-AF65-F5344CB8AC3E}">
        <p14:creationId xmlns:p14="http://schemas.microsoft.com/office/powerpoint/2010/main" val="353691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EBB7-A77B-13B7-AFB1-F813AA3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Classes of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08A8-478C-10D5-A54D-B224006DD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Objects: Physical and Digital</a:t>
            </a:r>
          </a:p>
          <a:p>
            <a:r>
              <a:rPr lang="en-US" dirty="0"/>
              <a:t>Works: Abstract, Textual and Visual</a:t>
            </a:r>
          </a:p>
          <a:p>
            <a:r>
              <a:rPr lang="en-US" dirty="0"/>
              <a:t>Actors: People and Groups</a:t>
            </a:r>
          </a:p>
          <a:p>
            <a:r>
              <a:rPr lang="en-US" dirty="0"/>
              <a:t>Places</a:t>
            </a:r>
          </a:p>
          <a:p>
            <a:r>
              <a:rPr lang="en-US" dirty="0"/>
              <a:t>Concepts: Type, Language, Material, Currency and Unit</a:t>
            </a:r>
          </a:p>
          <a:p>
            <a:r>
              <a:rPr lang="en-US" dirty="0"/>
              <a:t>Sets</a:t>
            </a:r>
          </a:p>
          <a:p>
            <a:r>
              <a:rPr lang="en-US" i="1" dirty="0"/>
              <a:t>Activities: Provenance and Exhibitions</a:t>
            </a:r>
          </a:p>
        </p:txBody>
      </p:sp>
    </p:spTree>
    <p:extLst>
      <p:ext uri="{BB962C8B-B14F-4D97-AF65-F5344CB8AC3E}">
        <p14:creationId xmlns:p14="http://schemas.microsoft.com/office/powerpoint/2010/main" val="590798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E914-F6FD-4355-47D7-514EF2F4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Objects: Physical and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B458-49EA-267F-21F7-4693C9E7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br>
              <a:rPr lang="en-US" dirty="0"/>
            </a:br>
            <a:r>
              <a:rPr lang="en-US" dirty="0"/>
              <a:t>A physical thing you can touch (even fossils, meteorites)</a:t>
            </a:r>
          </a:p>
          <a:p>
            <a:r>
              <a:rPr lang="en-US" sz="24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DigitalObject</a:t>
            </a:r>
            <a:b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/>
              <a:t>A file on a computer somewhere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Objects are individuals, not series or collections. Both can carry the same text or image, such as The Night Watch (physical) and the 717 Gigapixel photograph (digital) … 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and a t-shirt from the gift shop (physical)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07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4A16-20EA-513F-C6F1-F59F89B7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Works: Abstract, Textual and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E30F-7CD3-C4D3-3402-16EB21DB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BFE0FB"/>
                </a:solidFill>
                <a:latin typeface="Courier New" charset="0"/>
                <a:cs typeface="Courier New" charset="0"/>
              </a:rPr>
              <a:t>PropositionalObject</a:t>
            </a:r>
            <a:br>
              <a:rPr lang="en-US" dirty="0"/>
            </a:br>
            <a:r>
              <a:rPr lang="en-US" dirty="0"/>
              <a:t>An abstract work, not textual or visual (e.g. exhibition idea)</a:t>
            </a:r>
          </a:p>
          <a:p>
            <a:r>
              <a:rPr lang="en-US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LinguisticObject</a:t>
            </a:r>
            <a:b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/>
              <a:t>A textual work (e.g. the text of the Lord of the Rings)</a:t>
            </a:r>
            <a:endParaRPr lang="en-US" dirty="0">
              <a:solidFill>
                <a:srgbClr val="BFE0FB"/>
              </a:solidFill>
              <a:latin typeface="Courier New" charset="0"/>
              <a:cs typeface="Courier New" charset="0"/>
            </a:endParaRPr>
          </a:p>
          <a:p>
            <a:r>
              <a:rPr lang="en-US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VisualItem</a:t>
            </a:r>
            <a:b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/>
              <a:t>A visual work (e.g. the image of The Night Watch)</a:t>
            </a:r>
          </a:p>
          <a:p>
            <a:pPr marL="0" indent="0">
              <a:buNone/>
            </a:pPr>
            <a:endParaRPr lang="en-US" sz="12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Objects </a:t>
            </a:r>
            <a:r>
              <a:rPr lang="en-US" i="1" dirty="0">
                <a:cs typeface="Courier New" panose="02070309020205020404" pitchFamily="49" charset="0"/>
              </a:rPr>
              <a:t>carry</a:t>
            </a:r>
            <a:r>
              <a:rPr lang="en-US" dirty="0">
                <a:cs typeface="Courier New" panose="02070309020205020404" pitchFamily="49" charset="0"/>
              </a:rPr>
              <a:t> Textual Works, or </a:t>
            </a:r>
            <a:r>
              <a:rPr lang="en-US" i="1" dirty="0">
                <a:cs typeface="Courier New" panose="02070309020205020404" pitchFamily="49" charset="0"/>
              </a:rPr>
              <a:t>show</a:t>
            </a:r>
            <a:r>
              <a:rPr lang="en-US" dirty="0">
                <a:cs typeface="Courier New" panose="02070309020205020404" pitchFamily="49" charset="0"/>
              </a:rPr>
              <a:t> Visual 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2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7013-2445-1F08-B151-51AF03B9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Actors: People and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0EFE-558D-81E3-CD57-C55E5B55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Person</a:t>
            </a:r>
            <a:br>
              <a:rPr lang="en-US" dirty="0"/>
            </a:br>
            <a:r>
              <a:rPr lang="en-US" dirty="0"/>
              <a:t>An individual capable of taking intentional action (humans)</a:t>
            </a:r>
          </a:p>
          <a:p>
            <a: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Group</a:t>
            </a:r>
            <a:b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/>
              <a:t>More than one Person capable of collective action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treat non-humans that are responsible for activities as “</a:t>
            </a:r>
            <a:r>
              <a:rPr lang="en-US" dirty="0" err="1"/>
              <a:t>Person”s</a:t>
            </a:r>
            <a:r>
              <a:rPr lang="en-US" dirty="0"/>
              <a:t> for the few times we need this.</a:t>
            </a:r>
          </a:p>
        </p:txBody>
      </p:sp>
    </p:spTree>
    <p:extLst>
      <p:ext uri="{BB962C8B-B14F-4D97-AF65-F5344CB8AC3E}">
        <p14:creationId xmlns:p14="http://schemas.microsoft.com/office/powerpoint/2010/main" val="370783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AFC6-55F6-79D0-9A81-8A1A1155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4CC8-4257-9DC3-7909-DD12EEFDC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Place</a:t>
            </a:r>
            <a:br>
              <a:rPr lang="en-US" dirty="0"/>
            </a:br>
            <a:r>
              <a:rPr lang="en-US" dirty="0"/>
              <a:t>A fixed geographic location, describable using </a:t>
            </a:r>
            <a:r>
              <a:rPr lang="en-US" dirty="0" err="1"/>
              <a:t>lat</a:t>
            </a:r>
            <a:r>
              <a:rPr lang="en-US" dirty="0"/>
              <a:t>/long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Places are points or areas in space, and not what might be physically present there.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The Yale Peabody Museum has a new building (a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HumanMadeObject</a:t>
            </a:r>
            <a:r>
              <a:rPr lang="en-US" dirty="0"/>
              <a:t>) at the same location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25709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6D5D-BEE9-5F42-3262-0A789E4A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0EF6-91B0-8DC7-92E1-5A0A86C4C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666985"/>
            <a:ext cx="7870694" cy="4045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Type</a:t>
            </a:r>
            <a:br>
              <a:rPr lang="en-US" dirty="0"/>
            </a:br>
            <a:r>
              <a:rPr lang="en-US" dirty="0"/>
              <a:t>A category or classification of any sort (landscape)</a:t>
            </a:r>
          </a:p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Language</a:t>
            </a:r>
            <a:br>
              <a:rPr lang="en-US" dirty="0"/>
            </a:br>
            <a:r>
              <a:rPr lang="en-US" dirty="0"/>
              <a:t>A human language (Dutch)</a:t>
            </a:r>
          </a:p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Material</a:t>
            </a:r>
            <a:br>
              <a:rPr lang="en-US" dirty="0"/>
            </a:br>
            <a:r>
              <a:rPr lang="en-US" dirty="0"/>
              <a:t>A classification of matter (oil paint, canvas)</a:t>
            </a:r>
          </a:p>
          <a:p>
            <a:r>
              <a:rPr lang="en-US" dirty="0" err="1">
                <a:solidFill>
                  <a:srgbClr val="BFE0FB"/>
                </a:solidFill>
                <a:latin typeface="Courier New" charset="0"/>
                <a:cs typeface="Courier New" charset="0"/>
              </a:rPr>
              <a:t>MeasurementUnit</a:t>
            </a:r>
            <a:br>
              <a:rPr lang="en-US" dirty="0"/>
            </a:br>
            <a:r>
              <a:rPr lang="en-US" dirty="0"/>
              <a:t>A unit for understanding a dimension value (cm, seconds)</a:t>
            </a:r>
          </a:p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Currency</a:t>
            </a:r>
            <a:br>
              <a:rPr lang="en-US" dirty="0"/>
            </a:br>
            <a:r>
              <a:rPr lang="en-US" dirty="0"/>
              <a:t>A unit for understanding a monetary value (euro, dollars)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19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4BE0-C7B0-0118-5F42-A3EC19D4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9E64-2FAE-CDC5-C750-AD17B226D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929147"/>
            <a:ext cx="7870694" cy="40648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Set</a:t>
            </a:r>
            <a:br>
              <a:rPr lang="en-US" dirty="0"/>
            </a:br>
            <a:r>
              <a:rPr lang="en-US" dirty="0"/>
              <a:t>An unordered group of any other entities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conceptual set of things, used for collections of objects, or anything else.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Semantics geek note: E78 is only physical, and only “curated” sets actively preserved for a specific purpose. Insufficient in many ways, but a clear use case for Sets: Accessioned Performance Art</a:t>
            </a:r>
          </a:p>
        </p:txBody>
      </p:sp>
    </p:spTree>
    <p:extLst>
      <p:ext uri="{BB962C8B-B14F-4D97-AF65-F5344CB8AC3E}">
        <p14:creationId xmlns:p14="http://schemas.microsoft.com/office/powerpoint/2010/main" val="302752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389E-DC7F-033B-29C1-500FB1DC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and Exhibitions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EA18C-49F1-43D2-7121-6D9DF3B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E0FB"/>
                </a:solidFill>
                <a:latin typeface="Courier New" charset="0"/>
                <a:cs typeface="Courier New" charset="0"/>
              </a:rPr>
              <a:t>Activity</a:t>
            </a:r>
            <a:br>
              <a:rPr lang="en-US" dirty="0"/>
            </a:br>
            <a:r>
              <a:rPr lang="en-US" i="1" dirty="0"/>
              <a:t>Provenance: </a:t>
            </a:r>
            <a:r>
              <a:rPr lang="en-US" dirty="0"/>
              <a:t>An activity that transferred ownership, custody or location of an object.</a:t>
            </a:r>
            <a:br>
              <a:rPr lang="en-US" dirty="0"/>
            </a:br>
            <a:r>
              <a:rPr lang="en-US" i="1" dirty="0"/>
              <a:t>Exhibition: </a:t>
            </a:r>
            <a:r>
              <a:rPr lang="en-US" dirty="0"/>
              <a:t>An activity of arranging and displaying artworks.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complex activities with their own records and detailed structure, compared to Production or Publication.</a:t>
            </a:r>
            <a:br>
              <a:rPr lang="en-US" dirty="0"/>
            </a:br>
            <a:r>
              <a:rPr lang="en-US" dirty="0"/>
              <a:t>Won’t go through them today. </a:t>
            </a:r>
          </a:p>
        </p:txBody>
      </p:sp>
    </p:spTree>
    <p:extLst>
      <p:ext uri="{BB962C8B-B14F-4D97-AF65-F5344CB8AC3E}">
        <p14:creationId xmlns:p14="http://schemas.microsoft.com/office/powerpoint/2010/main" val="380668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51B345-E9E4-3616-E710-A14F822E56CC}"/>
              </a:ext>
            </a:extLst>
          </p:cNvPr>
          <p:cNvSpPr/>
          <p:nvPr/>
        </p:nvSpPr>
        <p:spPr>
          <a:xfrm>
            <a:off x="1048683" y="0"/>
            <a:ext cx="8095317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planet with lights and lines around it&#10;&#10;Description automatically generated with medium confidence">
            <a:extLst>
              <a:ext uri="{FF2B5EF4-FFF2-40B4-BE49-F238E27FC236}">
                <a16:creationId xmlns:a16="http://schemas.microsoft.com/office/drawing/2014/main" id="{A129D7BB-A704-2561-8A0A-9BE189474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8683" y="4892"/>
            <a:ext cx="7878556" cy="51337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136A8-D9F5-894E-3B94-AC3D1EEB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of a Connected World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81B23A0-C2DE-C3DE-4136-889AFC50F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48932">
            <a:off x="1595283" y="2547798"/>
            <a:ext cx="16764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C70D46-DDD5-E977-160C-BB960A33A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3007">
            <a:off x="7537836" y="2397758"/>
            <a:ext cx="532990" cy="470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7897A5-7F73-42E5-12F4-6D6ED6D07CD1}"/>
              </a:ext>
            </a:extLst>
          </p:cNvPr>
          <p:cNvSpPr txBox="1"/>
          <p:nvPr/>
        </p:nvSpPr>
        <p:spPr>
          <a:xfrm>
            <a:off x="1312605" y="843381"/>
            <a:ext cx="75585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We can all benefit by working together independently,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via standards</a:t>
            </a:r>
          </a:p>
        </p:txBody>
      </p:sp>
      <p:pic>
        <p:nvPicPr>
          <p:cNvPr id="14" name="Picture 13" descr="A blue and orange logo&#10;&#10;Description automatically generated">
            <a:extLst>
              <a:ext uri="{FF2B5EF4-FFF2-40B4-BE49-F238E27FC236}">
                <a16:creationId xmlns:a16="http://schemas.microsoft.com/office/drawing/2014/main" id="{A63C16FC-F170-0446-E3EE-E2E5F012D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192" y="1824202"/>
            <a:ext cx="1355237" cy="11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09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EBB7-A77B-13B7-AFB1-F813AA3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3.2 - Take Home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208A8-478C-10D5-A54D-B224006DD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58814"/>
            <a:ext cx="7870694" cy="3707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Objects are different from and carry Works</a:t>
            </a:r>
          </a:p>
          <a:p>
            <a:pPr lvl="1"/>
            <a:r>
              <a:rPr lang="en-US" dirty="0"/>
              <a:t>Objects are physical or digital “things”</a:t>
            </a:r>
          </a:p>
          <a:p>
            <a:pPr lvl="1"/>
            <a:r>
              <a:rPr lang="en-US" dirty="0"/>
              <a:t>Works are intellectual image or language content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People, Groups and Places give context, and are entities in their own right with separate records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Concepts are necessary for clarity (e.g. classifications)</a:t>
            </a:r>
            <a:br>
              <a:rPr lang="en-US" dirty="0"/>
            </a:br>
            <a:r>
              <a:rPr lang="en-US" sz="800" dirty="0"/>
              <a:t> </a:t>
            </a:r>
            <a:endParaRPr lang="en-US" dirty="0"/>
          </a:p>
          <a:p>
            <a:r>
              <a:rPr lang="en-US" dirty="0"/>
              <a:t>Activities are explicit and connect the other entities, </a:t>
            </a:r>
            <a:br>
              <a:rPr lang="en-US" dirty="0"/>
            </a:br>
            <a:r>
              <a:rPr lang="en-US" dirty="0"/>
              <a:t>unlike other data models</a:t>
            </a:r>
          </a:p>
        </p:txBody>
      </p:sp>
    </p:spTree>
    <p:extLst>
      <p:ext uri="{BB962C8B-B14F-4D97-AF65-F5344CB8AC3E}">
        <p14:creationId xmlns:p14="http://schemas.microsoft.com/office/powerpoint/2010/main" val="162072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C1E7-DE37-583C-537A-35A148BE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pic>
        <p:nvPicPr>
          <p:cNvPr id="5" name="Picture 4" descr="A cup of coffee with a latte art&#10;&#10;Description automatically generated">
            <a:extLst>
              <a:ext uri="{FF2B5EF4-FFF2-40B4-BE49-F238E27FC236}">
                <a16:creationId xmlns:a16="http://schemas.microsoft.com/office/drawing/2014/main" id="{C280E00B-D9CD-6FD9-0B35-13A092BE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67" y="709779"/>
            <a:ext cx="4615346" cy="41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8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7099-B53D-D93D-9777-0C65AE29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Shared Properties and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676F-6B88-3B45-6A66-C08A6565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Records</a:t>
            </a:r>
          </a:p>
          <a:p>
            <a:r>
              <a:rPr lang="en-US" dirty="0"/>
              <a:t>Related Digital Image</a:t>
            </a:r>
          </a:p>
          <a:p>
            <a:r>
              <a:rPr lang="en-US" dirty="0"/>
              <a:t>Related Digital Content</a:t>
            </a:r>
          </a:p>
          <a:p>
            <a:r>
              <a:rPr lang="en-US" dirty="0"/>
              <a:t>Dimensions</a:t>
            </a:r>
          </a:p>
          <a:p>
            <a:r>
              <a:rPr lang="en-US" dirty="0"/>
              <a:t>Beginning (and End) of Existence</a:t>
            </a:r>
          </a:p>
          <a:p>
            <a:r>
              <a:rPr lang="en-US" dirty="0"/>
              <a:t>Use in Activities</a:t>
            </a:r>
          </a:p>
          <a:p>
            <a:r>
              <a:rPr lang="en-US" dirty="0"/>
              <a:t>Other Relationships and Assertions</a:t>
            </a:r>
          </a:p>
        </p:txBody>
      </p:sp>
    </p:spTree>
    <p:extLst>
      <p:ext uri="{BB962C8B-B14F-4D97-AF65-F5344CB8AC3E}">
        <p14:creationId xmlns:p14="http://schemas.microsoft.com/office/powerpoint/2010/main" val="2418736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1E22-E066-D903-8C83-C0C3F150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A866A1DD-1C7B-A04F-C2A5-2A7E3FF37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269" y="914401"/>
            <a:ext cx="3016476" cy="1974085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A90940B-0C7F-8685-E827-B1F606AA70EF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266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ulan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/500011051"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"Person"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"Rembrandt"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"equivalent"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wikidata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…/Q5598"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"Person"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"Rembrandt"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570629-5C6A-ED1D-4124-9455663533B1}"/>
              </a:ext>
            </a:extLst>
          </p:cNvPr>
          <p:cNvSpPr txBox="1">
            <a:spLocks/>
          </p:cNvSpPr>
          <p:nvPr/>
        </p:nvSpPr>
        <p:spPr>
          <a:xfrm>
            <a:off x="1165269" y="3314462"/>
            <a:ext cx="7870694" cy="13783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Note for semantics geeks:  This is not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owl:sameAs</a:t>
            </a:r>
            <a:r>
              <a:rPr lang="en-US" sz="2000" dirty="0"/>
              <a:t> or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skos:exactMatch</a:t>
            </a:r>
            <a:r>
              <a:rPr lang="en-US" sz="2000" dirty="0"/>
              <a:t> due to inference issues. Not every relationship can be transferred for </a:t>
            </a:r>
            <a:r>
              <a:rPr lang="en-US" sz="2000" i="1" dirty="0" err="1"/>
              <a:t>sameAs</a:t>
            </a:r>
            <a:r>
              <a:rPr lang="en-US" sz="2000" dirty="0"/>
              <a:t>, and CRM maps </a:t>
            </a:r>
            <a:r>
              <a:rPr lang="en-US" sz="2000" i="1" dirty="0" err="1"/>
              <a:t>skos:Concept</a:t>
            </a:r>
            <a:r>
              <a:rPr lang="en-US" sz="2000" i="1" dirty="0"/>
              <a:t> </a:t>
            </a:r>
            <a:r>
              <a:rPr lang="en-US" sz="2000" dirty="0"/>
              <a:t>to </a:t>
            </a:r>
            <a:r>
              <a:rPr lang="en-US" sz="2000" i="1" dirty="0"/>
              <a:t>E55_Type</a:t>
            </a:r>
            <a:r>
              <a:rPr lang="en-US" sz="2000" dirty="0"/>
              <a:t>, making everything with an equivalent into a concept! </a:t>
            </a:r>
          </a:p>
        </p:txBody>
      </p:sp>
    </p:spTree>
    <p:extLst>
      <p:ext uri="{BB962C8B-B14F-4D97-AF65-F5344CB8AC3E}">
        <p14:creationId xmlns:p14="http://schemas.microsoft.com/office/powerpoint/2010/main" val="3101669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170E-82F0-391D-AD2F-B4045063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Digital Images</a:t>
            </a:r>
          </a:p>
        </p:txBody>
      </p:sp>
      <p:pic>
        <p:nvPicPr>
          <p:cNvPr id="9" name="Content Placeholder 8" descr="A diagram of a type of object&#10;&#10;Description automatically generated">
            <a:extLst>
              <a:ext uri="{FF2B5EF4-FFF2-40B4-BE49-F238E27FC236}">
                <a16:creationId xmlns:a16="http://schemas.microsoft.com/office/drawing/2014/main" id="{6DBAB192-DA19-327C-863F-D4F6393B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461" y="717549"/>
            <a:ext cx="3172274" cy="4293434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85A3A6-B2BD-1F1B-EA69-27C77EB882C8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38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"representation"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VisualItem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digitally_shown_by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DigitalObject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"format"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"image/jpeg"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[{…}],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access_point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"https://…/skc5.jpg"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DigitalObject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201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8F96-6231-8AC4-A4D7-B74C0189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Digital Content</a:t>
            </a:r>
          </a:p>
        </p:txBody>
      </p:sp>
      <p:pic>
        <p:nvPicPr>
          <p:cNvPr id="5" name="Picture 4" descr="A diagram of a computer code&#10;&#10;Description automatically generated">
            <a:extLst>
              <a:ext uri="{FF2B5EF4-FFF2-40B4-BE49-F238E27FC236}">
                <a16:creationId xmlns:a16="http://schemas.microsoft.com/office/drawing/2014/main" id="{B1B1D71E-F319-C10D-7365-7C44722A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1" y="728961"/>
            <a:ext cx="3189367" cy="427287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67DE51-5199-D5C9-DD83-6288CA8F12C3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38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subject_of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LinguisticObject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"language"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[{…}],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digitally_carried_by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DigitalObject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"format"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"text/html"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[{…}],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access_point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"https://…/skc5.html"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DigitalObject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0409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C69F-E6C0-4A04-8507-DDB4890F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6CED4-3BA9-D443-DEDA-9ECE894C677F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504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"dimension"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"Dimension"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"value"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379.5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"unit"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"https://…/300379098"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MeasurementUnit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"cm"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"https://…/300055644"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"height"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8" name="Picture 7" descr="A diagram of a type of object&#10;&#10;Description automatically generated">
            <a:extLst>
              <a:ext uri="{FF2B5EF4-FFF2-40B4-BE49-F238E27FC236}">
                <a16:creationId xmlns:a16="http://schemas.microsoft.com/office/drawing/2014/main" id="{801473C4-F0D6-4169-FEC0-D82C122B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2" y="1022628"/>
            <a:ext cx="3372659" cy="30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EBAE-1F8E-BDF6-62B4-ED41CFF2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 of 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E68E-1B59-A746-0510-AB62B090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929148"/>
            <a:ext cx="7870694" cy="396257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63AAFF"/>
                </a:solidFill>
                <a:cs typeface="Courier New" panose="02070309020205020404" pitchFamily="49" charset="0"/>
              </a:rPr>
              <a:t>HumanMadeObject</a:t>
            </a:r>
            <a:r>
              <a:rPr lang="en-US" dirty="0">
                <a:cs typeface="Courier New" panose="02070309020205020404" pitchFamily="49" charset="0"/>
              </a:rPr>
              <a:t>				</a:t>
            </a:r>
            <a:r>
              <a:rPr lang="en-US" i="1" dirty="0" err="1">
                <a:cs typeface="Courier New" panose="02070309020205020404" pitchFamily="49" charset="0"/>
              </a:rPr>
              <a:t>produced_by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Production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											</a:t>
            </a:r>
            <a:r>
              <a:rPr lang="en-US" i="1" dirty="0" err="1">
                <a:cs typeface="Courier New" panose="02070309020205020404" pitchFamily="49" charset="0"/>
              </a:rPr>
              <a:t>removed_by</a:t>
            </a:r>
            <a:r>
              <a:rPr lang="en-US" dirty="0">
                <a:cs typeface="Courier New" panose="02070309020205020404" pitchFamily="49" charset="0"/>
              </a:rPr>
              <a:t>		</a:t>
            </a:r>
            <a:r>
              <a:rPr lang="en-US" dirty="0" err="1">
                <a:cs typeface="Courier New" panose="02070309020205020404" pitchFamily="49" charset="0"/>
              </a:rPr>
              <a:t>PartRemoval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63AAFF"/>
                </a:solidFill>
                <a:cs typeface="Courier New" panose="02070309020205020404" pitchFamily="49" charset="0"/>
              </a:rPr>
              <a:t>DigitalObject</a:t>
            </a:r>
            <a:r>
              <a:rPr lang="en-US" dirty="0">
                <a:cs typeface="Courier New" panose="02070309020205020404" pitchFamily="49" charset="0"/>
              </a:rPr>
              <a:t> 						</a:t>
            </a:r>
            <a:r>
              <a:rPr lang="en-US" i="1" dirty="0" err="1">
                <a:cs typeface="Courier New" panose="02070309020205020404" pitchFamily="49" charset="0"/>
              </a:rPr>
              <a:t>created_by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Creation</a:t>
            </a:r>
          </a:p>
          <a:p>
            <a:r>
              <a:rPr lang="en-US" dirty="0" err="1">
                <a:solidFill>
                  <a:srgbClr val="63AAFF"/>
                </a:solidFill>
                <a:cs typeface="Courier New" panose="02070309020205020404" pitchFamily="49" charset="0"/>
              </a:rPr>
              <a:t>VisualItem</a:t>
            </a:r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63AAFF"/>
                </a:solidFill>
                <a:cs typeface="Courier New" panose="02070309020205020404" pitchFamily="49" charset="0"/>
              </a:rPr>
              <a:t>LinguisticObject</a:t>
            </a:r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i="1" dirty="0" err="1">
                <a:cs typeface="Courier New" panose="02070309020205020404" pitchFamily="49" charset="0"/>
              </a:rPr>
              <a:t>created_by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Creation</a:t>
            </a:r>
          </a:p>
          <a:p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Concepts, Set </a:t>
            </a:r>
            <a:r>
              <a:rPr lang="en-US" dirty="0">
                <a:cs typeface="Courier New" panose="02070309020205020404" pitchFamily="49" charset="0"/>
              </a:rPr>
              <a:t>						</a:t>
            </a:r>
            <a:r>
              <a:rPr lang="en-US" i="1" dirty="0" err="1">
                <a:cs typeface="Courier New" panose="02070309020205020404" pitchFamily="49" charset="0"/>
              </a:rPr>
              <a:t>created_by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Creation</a:t>
            </a:r>
          </a:p>
          <a:p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Person </a:t>
            </a:r>
            <a:r>
              <a:rPr lang="en-US" dirty="0">
                <a:cs typeface="Courier New" panose="02070309020205020404" pitchFamily="49" charset="0"/>
              </a:rPr>
              <a:t>								</a:t>
            </a:r>
            <a:r>
              <a:rPr lang="en-US" i="1" dirty="0">
                <a:cs typeface="Courier New" panose="02070309020205020404" pitchFamily="49" charset="0"/>
              </a:rPr>
              <a:t>born</a:t>
            </a:r>
            <a:r>
              <a:rPr lang="en-US" dirty="0">
                <a:cs typeface="Courier New" panose="02070309020205020404" pitchFamily="49" charset="0"/>
              </a:rPr>
              <a:t> 					Birth</a:t>
            </a:r>
          </a:p>
          <a:p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Group </a:t>
            </a:r>
            <a:r>
              <a:rPr lang="en-US" dirty="0">
                <a:cs typeface="Courier New" panose="02070309020205020404" pitchFamily="49" charset="0"/>
              </a:rPr>
              <a:t>								</a:t>
            </a:r>
            <a:r>
              <a:rPr lang="en-US" i="1" dirty="0" err="1">
                <a:cs typeface="Courier New" panose="02070309020205020404" pitchFamily="49" charset="0"/>
              </a:rPr>
              <a:t>formed_by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Formation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sz="1200" dirty="0">
                <a:cs typeface="Courier New" panose="02070309020205020404" pitchFamily="49" charset="0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78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EBAE-1F8E-BDF6-62B4-ED41CFF2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E68E-1B59-A746-0510-AB62B090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929148"/>
            <a:ext cx="7870694" cy="396257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63AAFF"/>
                </a:solidFill>
                <a:cs typeface="Courier New" panose="02070309020205020404" pitchFamily="49" charset="0"/>
              </a:rPr>
              <a:t>HumanMadeObject</a:t>
            </a:r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	</a:t>
            </a:r>
            <a:r>
              <a:rPr lang="en-US" dirty="0">
                <a:cs typeface="Courier New" panose="02070309020205020404" pitchFamily="49" charset="0"/>
              </a:rPr>
              <a:t>		</a:t>
            </a:r>
            <a:r>
              <a:rPr lang="en-US" i="1" dirty="0" err="1">
                <a:cs typeface="Courier New" panose="02070309020205020404" pitchFamily="49" charset="0"/>
              </a:rPr>
              <a:t>destroyed_by</a:t>
            </a:r>
            <a:r>
              <a:rPr lang="en-US" i="1" dirty="0">
                <a:cs typeface="Courier New" panose="02070309020205020404" pitchFamily="49" charset="0"/>
              </a:rPr>
              <a:t> 		</a:t>
            </a:r>
            <a:r>
              <a:rPr lang="en-US" dirty="0">
                <a:cs typeface="Courier New" panose="02070309020205020404" pitchFamily="49" charset="0"/>
              </a:rPr>
              <a:t>Destruction</a:t>
            </a:r>
          </a:p>
          <a:p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Person</a:t>
            </a:r>
            <a:r>
              <a:rPr lang="en-US" dirty="0">
                <a:cs typeface="Courier New" panose="02070309020205020404" pitchFamily="49" charset="0"/>
              </a:rPr>
              <a:t> 							</a:t>
            </a:r>
            <a:r>
              <a:rPr lang="en-US" i="1" dirty="0">
                <a:cs typeface="Courier New" panose="02070309020205020404" pitchFamily="49" charset="0"/>
              </a:rPr>
              <a:t>died</a:t>
            </a:r>
            <a:r>
              <a:rPr lang="en-US" dirty="0">
                <a:cs typeface="Courier New" panose="02070309020205020404" pitchFamily="49" charset="0"/>
              </a:rPr>
              <a:t> 						Death</a:t>
            </a:r>
          </a:p>
          <a:p>
            <a:r>
              <a:rPr lang="en-US" dirty="0">
                <a:solidFill>
                  <a:srgbClr val="63AAFF"/>
                </a:solidFill>
                <a:cs typeface="Courier New" panose="02070309020205020404" pitchFamily="49" charset="0"/>
              </a:rPr>
              <a:t>Group</a:t>
            </a:r>
            <a:r>
              <a:rPr lang="en-US" dirty="0">
                <a:cs typeface="Courier New" panose="02070309020205020404" pitchFamily="49" charset="0"/>
              </a:rPr>
              <a:t> 							</a:t>
            </a:r>
            <a:r>
              <a:rPr lang="en-US" i="1" dirty="0" err="1">
                <a:cs typeface="Courier New" panose="02070309020205020404" pitchFamily="49" charset="0"/>
              </a:rPr>
              <a:t>dissolved_by</a:t>
            </a:r>
            <a:r>
              <a:rPr lang="en-US" i="1" dirty="0">
                <a:cs typeface="Courier New" panose="02070309020205020404" pitchFamily="49" charset="0"/>
              </a:rPr>
              <a:t> 			</a:t>
            </a:r>
            <a:r>
              <a:rPr lang="en-US" dirty="0">
                <a:cs typeface="Courier New" panose="02070309020205020404" pitchFamily="49" charset="0"/>
              </a:rPr>
              <a:t>Dissolution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sz="1200" dirty="0">
                <a:cs typeface="Courier New" panose="02070309020205020404" pitchFamily="49" charset="0"/>
              </a:rPr>
              <a:t>  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2000" dirty="0"/>
              <a:t>Semantics Note, unfortunately for everyone – These are instantaneous events that can be </a:t>
            </a:r>
            <a:r>
              <a:rPr lang="en-US" sz="2000" i="1" dirty="0" err="1"/>
              <a:t>caused_by</a:t>
            </a:r>
            <a:r>
              <a:rPr lang="en-US" sz="2000" dirty="0"/>
              <a:t> some other event or activity, they’re not activities themselves. This is inherited from CIDOC-CRM.</a:t>
            </a:r>
          </a:p>
        </p:txBody>
      </p:sp>
    </p:spTree>
    <p:extLst>
      <p:ext uri="{BB962C8B-B14F-4D97-AF65-F5344CB8AC3E}">
        <p14:creationId xmlns:p14="http://schemas.microsoft.com/office/powerpoint/2010/main" val="3239895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8F97-A24F-8C04-6E3A-BF0F85A5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in Simple Activities</a:t>
            </a:r>
          </a:p>
        </p:txBody>
      </p:sp>
      <p:pic>
        <p:nvPicPr>
          <p:cNvPr id="5" name="Picture 4" descr="A diagram of a type of activity&#10;&#10;Description automatically generated">
            <a:extLst>
              <a:ext uri="{FF2B5EF4-FFF2-40B4-BE49-F238E27FC236}">
                <a16:creationId xmlns:a16="http://schemas.microsoft.com/office/drawing/2014/main" id="{E7CA6BCD-4198-C522-4E8A-B523C361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1" y="859297"/>
            <a:ext cx="3112815" cy="366154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EFBD671-FD6C-1226-65CB-3C81C1380643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50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/t/214412"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LinguisticObject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used_for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"Activity"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classified_as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"https://…/300033618”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"publishing"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carried_out_by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"https://…/500246547”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"Group"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rijksmuseum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71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12C3-0673-F448-A7ED-5B616D52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BB8F7D-D591-FF48-98A8-7188C8E0D5D2}"/>
              </a:ext>
            </a:extLst>
          </p:cNvPr>
          <p:cNvCxnSpPr>
            <a:cxnSpLocks/>
          </p:cNvCxnSpPr>
          <p:nvPr/>
        </p:nvCxnSpPr>
        <p:spPr>
          <a:xfrm>
            <a:off x="1197944" y="4184559"/>
            <a:ext cx="7801074" cy="0"/>
          </a:xfrm>
          <a:prstGeom prst="line">
            <a:avLst/>
          </a:prstGeom>
          <a:ln w="28575">
            <a:solidFill>
              <a:srgbClr val="63AA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C2D0C4-4C90-6644-ABD9-11D4589F70F0}"/>
              </a:ext>
            </a:extLst>
          </p:cNvPr>
          <p:cNvSpPr txBox="1"/>
          <p:nvPr/>
        </p:nvSpPr>
        <p:spPr>
          <a:xfrm>
            <a:off x="109144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2CD1-076A-334E-B186-92713191FB72}"/>
              </a:ext>
            </a:extLst>
          </p:cNvPr>
          <p:cNvSpPr txBox="1"/>
          <p:nvPr/>
        </p:nvSpPr>
        <p:spPr>
          <a:xfrm>
            <a:off x="559648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D82AF-4095-394F-B642-D837ECE7D8D3}"/>
              </a:ext>
            </a:extLst>
          </p:cNvPr>
          <p:cNvSpPr txBox="1"/>
          <p:nvPr/>
        </p:nvSpPr>
        <p:spPr>
          <a:xfrm>
            <a:off x="6336261" y="41831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9AD8F-4365-9247-9E8D-D5A49F2A0472}"/>
              </a:ext>
            </a:extLst>
          </p:cNvPr>
          <p:cNvSpPr txBox="1"/>
          <p:nvPr/>
        </p:nvSpPr>
        <p:spPr>
          <a:xfrm>
            <a:off x="184228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6CEA5-A9E3-E54A-AB6B-0294305E3253}"/>
              </a:ext>
            </a:extLst>
          </p:cNvPr>
          <p:cNvSpPr txBox="1"/>
          <p:nvPr/>
        </p:nvSpPr>
        <p:spPr>
          <a:xfrm>
            <a:off x="259312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4ECE3-0691-BC43-834F-713BB39A90E1}"/>
              </a:ext>
            </a:extLst>
          </p:cNvPr>
          <p:cNvSpPr txBox="1"/>
          <p:nvPr/>
        </p:nvSpPr>
        <p:spPr>
          <a:xfrm>
            <a:off x="334396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021DA-68E4-FA4E-8BBA-22969E0F707F}"/>
              </a:ext>
            </a:extLst>
          </p:cNvPr>
          <p:cNvSpPr txBox="1"/>
          <p:nvPr/>
        </p:nvSpPr>
        <p:spPr>
          <a:xfrm>
            <a:off x="409480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4B21C-C3F7-5B4C-BD3E-B40667FDA4A9}"/>
              </a:ext>
            </a:extLst>
          </p:cNvPr>
          <p:cNvSpPr txBox="1"/>
          <p:nvPr/>
        </p:nvSpPr>
        <p:spPr>
          <a:xfrm>
            <a:off x="4845648" y="41845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2019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3B451-A3CB-C44F-8728-FA182E3646A7}"/>
              </a:ext>
            </a:extLst>
          </p:cNvPr>
          <p:cNvCxnSpPr>
            <a:cxnSpLocks/>
          </p:cNvCxnSpPr>
          <p:nvPr/>
        </p:nvCxnSpPr>
        <p:spPr>
          <a:xfrm flipV="1">
            <a:off x="1284758" y="905778"/>
            <a:ext cx="0" cy="2945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entagon 13">
            <a:extLst>
              <a:ext uri="{FF2B5EF4-FFF2-40B4-BE49-F238E27FC236}">
                <a16:creationId xmlns:a16="http://schemas.microsoft.com/office/drawing/2014/main" id="{32B2CC9A-83D7-8A41-BF38-10BFA8A22DFB}"/>
              </a:ext>
            </a:extLst>
          </p:cNvPr>
          <p:cNvSpPr/>
          <p:nvPr/>
        </p:nvSpPr>
        <p:spPr>
          <a:xfrm rot="5400000">
            <a:off x="1186653" y="3940102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77B37C-4960-6841-8E92-9AF06A458D66}"/>
              </a:ext>
            </a:extLst>
          </p:cNvPr>
          <p:cNvSpPr txBox="1"/>
          <p:nvPr/>
        </p:nvSpPr>
        <p:spPr>
          <a:xfrm>
            <a:off x="1275408" y="838619"/>
            <a:ext cx="271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American Art Collaborative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8A925D-3949-F54A-9760-79D97AF655D2}"/>
              </a:ext>
            </a:extLst>
          </p:cNvPr>
          <p:cNvCxnSpPr>
            <a:cxnSpLocks/>
          </p:cNvCxnSpPr>
          <p:nvPr/>
        </p:nvCxnSpPr>
        <p:spPr>
          <a:xfrm flipV="1">
            <a:off x="3001380" y="1332001"/>
            <a:ext cx="0" cy="2522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entagon 17">
            <a:extLst>
              <a:ext uri="{FF2B5EF4-FFF2-40B4-BE49-F238E27FC236}">
                <a16:creationId xmlns:a16="http://schemas.microsoft.com/office/drawing/2014/main" id="{E1E2F4D3-97D0-D34D-8F01-462D576BE8C4}"/>
              </a:ext>
            </a:extLst>
          </p:cNvPr>
          <p:cNvSpPr/>
          <p:nvPr/>
        </p:nvSpPr>
        <p:spPr>
          <a:xfrm rot="5400000">
            <a:off x="2903275" y="3942816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1C0B1-7DAC-1D4A-9C7C-4136718A0E49}"/>
              </a:ext>
            </a:extLst>
          </p:cNvPr>
          <p:cNvSpPr txBox="1"/>
          <p:nvPr/>
        </p:nvSpPr>
        <p:spPr>
          <a:xfrm>
            <a:off x="2999210" y="1274427"/>
            <a:ext cx="18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AAC Target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C75344-0703-AB4D-9101-BD57B4601793}"/>
              </a:ext>
            </a:extLst>
          </p:cNvPr>
          <p:cNvCxnSpPr>
            <a:cxnSpLocks/>
          </p:cNvCxnSpPr>
          <p:nvPr/>
        </p:nvCxnSpPr>
        <p:spPr>
          <a:xfrm flipV="1">
            <a:off x="3828305" y="1699645"/>
            <a:ext cx="0" cy="2151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entagon 21">
            <a:extLst>
              <a:ext uri="{FF2B5EF4-FFF2-40B4-BE49-F238E27FC236}">
                <a16:creationId xmlns:a16="http://schemas.microsoft.com/office/drawing/2014/main" id="{D559E32E-7A30-6D4F-A49D-036C2DA030DF}"/>
              </a:ext>
            </a:extLst>
          </p:cNvPr>
          <p:cNvSpPr/>
          <p:nvPr/>
        </p:nvSpPr>
        <p:spPr>
          <a:xfrm rot="5400000">
            <a:off x="3730200" y="3940102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734A4-DCC0-5449-BCD7-33249E7533D2}"/>
              </a:ext>
            </a:extLst>
          </p:cNvPr>
          <p:cNvSpPr txBox="1"/>
          <p:nvPr/>
        </p:nvSpPr>
        <p:spPr>
          <a:xfrm>
            <a:off x="3823983" y="1641756"/>
            <a:ext cx="17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Getty Extensions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6919DA-4877-1540-8E04-2025B7B145F7}"/>
              </a:ext>
            </a:extLst>
          </p:cNvPr>
          <p:cNvCxnSpPr>
            <a:cxnSpLocks/>
          </p:cNvCxnSpPr>
          <p:nvPr/>
        </p:nvCxnSpPr>
        <p:spPr>
          <a:xfrm flipV="1">
            <a:off x="5170309" y="2169717"/>
            <a:ext cx="0" cy="1681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entagon 25">
            <a:extLst>
              <a:ext uri="{FF2B5EF4-FFF2-40B4-BE49-F238E27FC236}">
                <a16:creationId xmlns:a16="http://schemas.microsoft.com/office/drawing/2014/main" id="{0318EC07-0F09-5547-812A-81A22BC6F06B}"/>
              </a:ext>
            </a:extLst>
          </p:cNvPr>
          <p:cNvSpPr/>
          <p:nvPr/>
        </p:nvSpPr>
        <p:spPr>
          <a:xfrm rot="5400000">
            <a:off x="5072204" y="3940102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0A192-AE98-9A4C-9D2A-254986F460ED}"/>
              </a:ext>
            </a:extLst>
          </p:cNvPr>
          <p:cNvSpPr txBox="1"/>
          <p:nvPr/>
        </p:nvSpPr>
        <p:spPr>
          <a:xfrm>
            <a:off x="5160959" y="2078959"/>
            <a:ext cx="277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Kress, AHRC Grants, F2F 1-3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87DE06-3A79-0948-8A66-E9A49613A4F9}"/>
              </a:ext>
            </a:extLst>
          </p:cNvPr>
          <p:cNvCxnSpPr>
            <a:cxnSpLocks/>
          </p:cNvCxnSpPr>
          <p:nvPr/>
        </p:nvCxnSpPr>
        <p:spPr>
          <a:xfrm flipV="1">
            <a:off x="5810954" y="2571750"/>
            <a:ext cx="0" cy="1270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entagon 29">
            <a:extLst>
              <a:ext uri="{FF2B5EF4-FFF2-40B4-BE49-F238E27FC236}">
                <a16:creationId xmlns:a16="http://schemas.microsoft.com/office/drawing/2014/main" id="{26E2804B-34F9-1746-80AE-102036F9767E}"/>
              </a:ext>
            </a:extLst>
          </p:cNvPr>
          <p:cNvSpPr/>
          <p:nvPr/>
        </p:nvSpPr>
        <p:spPr>
          <a:xfrm rot="5400000">
            <a:off x="5712849" y="3931143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46CFE-AD41-774B-BA68-8D4BB5149683}"/>
              </a:ext>
            </a:extLst>
          </p:cNvPr>
          <p:cNvSpPr txBox="1"/>
          <p:nvPr/>
        </p:nvSpPr>
        <p:spPr>
          <a:xfrm>
            <a:off x="5823499" y="2431844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CIDOC WG Approved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F5CEFF-B6C9-0B4A-A29E-6A51BEFCFE06}"/>
              </a:ext>
            </a:extLst>
          </p:cNvPr>
          <p:cNvCxnSpPr>
            <a:cxnSpLocks/>
          </p:cNvCxnSpPr>
          <p:nvPr/>
        </p:nvCxnSpPr>
        <p:spPr>
          <a:xfrm flipV="1">
            <a:off x="8516701" y="3550241"/>
            <a:ext cx="0" cy="299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entagon 33">
            <a:extLst>
              <a:ext uri="{FF2B5EF4-FFF2-40B4-BE49-F238E27FC236}">
                <a16:creationId xmlns:a16="http://schemas.microsoft.com/office/drawing/2014/main" id="{7FD32C26-652F-1446-AF04-7C82C55A029F}"/>
              </a:ext>
            </a:extLst>
          </p:cNvPr>
          <p:cNvSpPr/>
          <p:nvPr/>
        </p:nvSpPr>
        <p:spPr>
          <a:xfrm rot="5400000">
            <a:off x="8418596" y="3938752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64289A-D37F-9A46-A4ED-6C5A8F5B1350}"/>
              </a:ext>
            </a:extLst>
          </p:cNvPr>
          <p:cNvSpPr txBox="1"/>
          <p:nvPr/>
        </p:nvSpPr>
        <p:spPr>
          <a:xfrm>
            <a:off x="8065091" y="320298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1.0 Specs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9A1C-F9AD-9B01-D57E-E9BA2C1F92B4}"/>
              </a:ext>
            </a:extLst>
          </p:cNvPr>
          <p:cNvSpPr txBox="1"/>
          <p:nvPr/>
        </p:nvSpPr>
        <p:spPr>
          <a:xfrm>
            <a:off x="7087101" y="41831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98D9F-E59F-1465-2996-BE60D6AB22CA}"/>
              </a:ext>
            </a:extLst>
          </p:cNvPr>
          <p:cNvSpPr txBox="1"/>
          <p:nvPr/>
        </p:nvSpPr>
        <p:spPr>
          <a:xfrm>
            <a:off x="7826128" y="41831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31" name="Picture 30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EA5F9DA6-F101-DD14-0B4C-774338FC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31" y="3041277"/>
            <a:ext cx="1017929" cy="101792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39BBA8-93A3-6D47-5795-FE5FD6C308FE}"/>
              </a:ext>
            </a:extLst>
          </p:cNvPr>
          <p:cNvCxnSpPr>
            <a:cxnSpLocks/>
          </p:cNvCxnSpPr>
          <p:nvPr/>
        </p:nvCxnSpPr>
        <p:spPr>
          <a:xfrm flipV="1">
            <a:off x="7920102" y="3207070"/>
            <a:ext cx="0" cy="624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Pentagon 42">
            <a:extLst>
              <a:ext uri="{FF2B5EF4-FFF2-40B4-BE49-F238E27FC236}">
                <a16:creationId xmlns:a16="http://schemas.microsoft.com/office/drawing/2014/main" id="{8EE63D4A-F5B2-CFA2-A931-9ED3C416EDCA}"/>
              </a:ext>
            </a:extLst>
          </p:cNvPr>
          <p:cNvSpPr/>
          <p:nvPr/>
        </p:nvSpPr>
        <p:spPr>
          <a:xfrm rot="5400000">
            <a:off x="7821997" y="3920429"/>
            <a:ext cx="331849" cy="154339"/>
          </a:xfrm>
          <a:prstGeom prst="homePlate">
            <a:avLst>
              <a:gd name="adj" fmla="val 670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32E7C-69F1-4C5B-703C-A1958B76D8F7}"/>
              </a:ext>
            </a:extLst>
          </p:cNvPr>
          <p:cNvSpPr txBox="1"/>
          <p:nvPr/>
        </p:nvSpPr>
        <p:spPr>
          <a:xfrm>
            <a:off x="7439048" y="274573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F2F 4,</a:t>
            </a:r>
            <a:r>
              <a:rPr lang="en-US" dirty="0">
                <a:solidFill>
                  <a:srgbClr val="24E34D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7808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20F1-B259-8DE0-87CB-576A6165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Connections</a:t>
            </a:r>
          </a:p>
        </p:txBody>
      </p:sp>
      <p:pic>
        <p:nvPicPr>
          <p:cNvPr id="5" name="Content Placeholder 4" descr="A diagram of a type of object&#10;&#10;Description automatically generated">
            <a:extLst>
              <a:ext uri="{FF2B5EF4-FFF2-40B4-BE49-F238E27FC236}">
                <a16:creationId xmlns:a16="http://schemas.microsoft.com/office/drawing/2014/main" id="{1982A7EA-2AF5-CA1A-A028-25EF36C53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462" y="909543"/>
            <a:ext cx="3387597" cy="3586868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79CE28C-1092-2729-3C9C-FAF4DCF881D0}"/>
              </a:ext>
            </a:extLst>
          </p:cNvPr>
          <p:cNvSpPr txBox="1">
            <a:spLocks/>
          </p:cNvSpPr>
          <p:nvPr/>
        </p:nvSpPr>
        <p:spPr>
          <a:xfrm>
            <a:off x="4508059" y="700070"/>
            <a:ext cx="4706283" cy="450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attributed_by</a:t>
            </a:r>
            <a:r>
              <a:rPr lang="en-US" sz="1600" b="1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AttributeAssignment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"NW related to 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Kd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"assigned"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"https://…/Q3421329”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"Place"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  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Kloveniersdoelen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2802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18B6-E6C7-3DCF-DCCC-BD957080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Take Home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61C7-615B-166F-07FC-A2071131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26839"/>
            <a:ext cx="7870694" cy="3707588"/>
          </a:xfrm>
        </p:spPr>
        <p:txBody>
          <a:bodyPr/>
          <a:lstStyle/>
          <a:p>
            <a:r>
              <a:rPr lang="en-US" dirty="0"/>
              <a:t>Common patterns used across all classes for consistency, ease of understanding, and usability of the data</a:t>
            </a:r>
          </a:p>
          <a:p>
            <a:r>
              <a:rPr lang="en-US" dirty="0"/>
              <a:t>References to equivalent records, images, web pages and other data important for context and connecting the web</a:t>
            </a:r>
          </a:p>
          <a:p>
            <a:r>
              <a:rPr lang="en-US" dirty="0"/>
              <a:t>Beginning/End of Existence and other activities (e.g. publication) are embedded in the record</a:t>
            </a:r>
          </a:p>
          <a:p>
            <a:r>
              <a:rPr lang="en-US" dirty="0"/>
              <a:t>Model extension is possible via </a:t>
            </a:r>
            <a:r>
              <a:rPr lang="en-US" dirty="0" err="1"/>
              <a:t>AttributeAssignment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0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18B6-E6C7-3DCF-DCCC-BD957080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 Class Specific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61C7-615B-166F-07FC-A2071131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26839"/>
            <a:ext cx="7870694" cy="3707588"/>
          </a:xfrm>
        </p:spPr>
        <p:txBody>
          <a:bodyPr/>
          <a:lstStyle/>
          <a:p>
            <a:r>
              <a:rPr lang="en-US" dirty="0"/>
              <a:t>Physical Object</a:t>
            </a:r>
          </a:p>
          <a:p>
            <a:r>
              <a:rPr lang="en-US" dirty="0"/>
              <a:t>Digital Object</a:t>
            </a:r>
          </a:p>
          <a:p>
            <a:r>
              <a:rPr lang="en-US" dirty="0"/>
              <a:t>Textual Work</a:t>
            </a:r>
          </a:p>
          <a:p>
            <a:r>
              <a:rPr lang="en-US" dirty="0"/>
              <a:t>Visual Work</a:t>
            </a:r>
          </a:p>
          <a:p>
            <a:r>
              <a:rPr lang="en-US" dirty="0"/>
              <a:t>Person and Group</a:t>
            </a:r>
          </a:p>
          <a:p>
            <a:r>
              <a:rPr lang="en-US" dirty="0"/>
              <a:t>Place</a:t>
            </a:r>
          </a:p>
          <a:p>
            <a:r>
              <a:rPr lang="en-US" dirty="0"/>
              <a:t>Sets and Concepts</a:t>
            </a:r>
          </a:p>
        </p:txBody>
      </p:sp>
    </p:spTree>
    <p:extLst>
      <p:ext uri="{BB962C8B-B14F-4D97-AF65-F5344CB8AC3E}">
        <p14:creationId xmlns:p14="http://schemas.microsoft.com/office/powerpoint/2010/main" val="3597685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1FB6-F70F-3969-2D71-B678AA1A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56DD-548C-ED5F-0990-3F2DCB5D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3AAFF"/>
                </a:solidFill>
              </a:rPr>
              <a:t>made_of</a:t>
            </a:r>
            <a:r>
              <a:rPr lang="en-US" dirty="0">
                <a:solidFill>
                  <a:srgbClr val="63AAFF"/>
                </a:solidFill>
              </a:rPr>
              <a:t>	</a:t>
            </a:r>
            <a:r>
              <a:rPr lang="en-US" dirty="0"/>
              <a:t>				Material</a:t>
            </a:r>
          </a:p>
          <a:p>
            <a:r>
              <a:rPr lang="en-US" dirty="0">
                <a:solidFill>
                  <a:srgbClr val="63AAFF"/>
                </a:solidFill>
              </a:rPr>
              <a:t>carries</a:t>
            </a:r>
            <a:r>
              <a:rPr lang="en-US" dirty="0"/>
              <a:t> 					</a:t>
            </a:r>
            <a:r>
              <a:rPr lang="en-US" dirty="0" err="1"/>
              <a:t>LinguisticObject</a:t>
            </a:r>
            <a:endParaRPr lang="en-US" dirty="0"/>
          </a:p>
          <a:p>
            <a:r>
              <a:rPr lang="en-US" dirty="0">
                <a:solidFill>
                  <a:srgbClr val="63AAFF"/>
                </a:solidFill>
              </a:rPr>
              <a:t>shows</a:t>
            </a:r>
            <a:r>
              <a:rPr lang="en-US" dirty="0"/>
              <a:t> 					</a:t>
            </a:r>
            <a:r>
              <a:rPr lang="en-US" dirty="0" err="1"/>
              <a:t>VisualItem</a:t>
            </a:r>
            <a:endParaRPr lang="en-US" dirty="0"/>
          </a:p>
          <a:p>
            <a:r>
              <a:rPr lang="en-US" dirty="0" err="1">
                <a:solidFill>
                  <a:srgbClr val="63AAFF"/>
                </a:solidFill>
              </a:rPr>
              <a:t>current_location</a:t>
            </a:r>
            <a:r>
              <a:rPr lang="en-US" dirty="0"/>
              <a:t>		Place</a:t>
            </a:r>
          </a:p>
          <a:p>
            <a:r>
              <a:rPr lang="en-US" dirty="0" err="1">
                <a:solidFill>
                  <a:srgbClr val="63AAFF"/>
                </a:solidFill>
              </a:rPr>
              <a:t>current_owner</a:t>
            </a:r>
            <a:r>
              <a:rPr lang="en-US" dirty="0">
                <a:solidFill>
                  <a:srgbClr val="63AAFF"/>
                </a:solidFill>
              </a:rPr>
              <a:t> </a:t>
            </a:r>
            <a:r>
              <a:rPr lang="en-US" dirty="0"/>
              <a:t>		Person / Group</a:t>
            </a:r>
          </a:p>
          <a:p>
            <a:r>
              <a:rPr lang="en-US" dirty="0" err="1">
                <a:solidFill>
                  <a:srgbClr val="63AAFF"/>
                </a:solidFill>
              </a:rPr>
              <a:t>current_custodian</a:t>
            </a:r>
            <a:r>
              <a:rPr lang="en-US" dirty="0"/>
              <a:t>	Person / Group</a:t>
            </a:r>
          </a:p>
          <a:p>
            <a:pPr marL="0" indent="0">
              <a:buNone/>
            </a:pPr>
            <a:r>
              <a:rPr lang="en-US" dirty="0"/>
              <a:t>(everything else has already been covered!)</a:t>
            </a:r>
          </a:p>
        </p:txBody>
      </p:sp>
    </p:spTree>
    <p:extLst>
      <p:ext uri="{BB962C8B-B14F-4D97-AF65-F5344CB8AC3E}">
        <p14:creationId xmlns:p14="http://schemas.microsoft.com/office/powerpoint/2010/main" val="3371879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1FB6-F70F-3969-2D71-B678AA1A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Object</a:t>
            </a:r>
          </a:p>
        </p:txBody>
      </p:sp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AB6F6CA9-B3F1-B169-642E-1F058065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21" y="776448"/>
            <a:ext cx="6127617" cy="40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0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9564-74D9-323E-6405-7A9F0EE9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3766-78B3-2D2B-9C22-636FD9AB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3AAFF"/>
                </a:solidFill>
              </a:rPr>
              <a:t>access_point</a:t>
            </a:r>
            <a:r>
              <a:rPr lang="en-US" dirty="0"/>
              <a:t>					</a:t>
            </a:r>
            <a:r>
              <a:rPr lang="en-US" dirty="0" err="1"/>
              <a:t>DigitalObject</a:t>
            </a:r>
            <a:endParaRPr lang="en-US" dirty="0"/>
          </a:p>
          <a:p>
            <a:r>
              <a:rPr lang="en-US" dirty="0" err="1">
                <a:solidFill>
                  <a:srgbClr val="63AAFF"/>
                </a:solidFill>
              </a:rPr>
              <a:t>digitally_available_via</a:t>
            </a:r>
            <a:r>
              <a:rPr lang="en-US" dirty="0">
                <a:solidFill>
                  <a:srgbClr val="63AAFF"/>
                </a:solidFill>
              </a:rPr>
              <a:t> </a:t>
            </a:r>
            <a:r>
              <a:rPr lang="en-US" dirty="0"/>
              <a:t>		</a:t>
            </a:r>
            <a:r>
              <a:rPr lang="en-US" dirty="0" err="1"/>
              <a:t>DigitalService</a:t>
            </a:r>
            <a:endParaRPr lang="en-US" dirty="0"/>
          </a:p>
          <a:p>
            <a:r>
              <a:rPr lang="en-US" dirty="0">
                <a:solidFill>
                  <a:srgbClr val="63AAFF"/>
                </a:solidFill>
              </a:rPr>
              <a:t>format</a:t>
            </a:r>
            <a:r>
              <a:rPr lang="en-US" dirty="0"/>
              <a:t>							(string with media type)</a:t>
            </a:r>
          </a:p>
          <a:p>
            <a:r>
              <a:rPr lang="en-US" dirty="0" err="1">
                <a:solidFill>
                  <a:srgbClr val="63AAFF"/>
                </a:solidFill>
              </a:rPr>
              <a:t>conforms_to</a:t>
            </a:r>
            <a:r>
              <a:rPr lang="en-US" dirty="0"/>
              <a:t>					</a:t>
            </a:r>
            <a:r>
              <a:rPr lang="en-US" dirty="0" err="1"/>
              <a:t>InformationObject</a:t>
            </a:r>
            <a:endParaRPr lang="en-US" dirty="0"/>
          </a:p>
          <a:p>
            <a:r>
              <a:rPr lang="en-US" dirty="0" err="1">
                <a:solidFill>
                  <a:srgbClr val="63AAFF"/>
                </a:solidFill>
              </a:rPr>
              <a:t>digitally_carries</a:t>
            </a:r>
            <a:r>
              <a:rPr lang="en-US" dirty="0"/>
              <a:t>				</a:t>
            </a:r>
            <a:r>
              <a:rPr lang="en-US" dirty="0" err="1"/>
              <a:t>LinguisticObject</a:t>
            </a:r>
            <a:endParaRPr lang="en-US" dirty="0"/>
          </a:p>
          <a:p>
            <a:r>
              <a:rPr lang="en-US" dirty="0" err="1">
                <a:solidFill>
                  <a:srgbClr val="63AAFF"/>
                </a:solidFill>
              </a:rPr>
              <a:t>digitally_shows</a:t>
            </a:r>
            <a:r>
              <a:rPr lang="en-US" dirty="0"/>
              <a:t>				</a:t>
            </a:r>
            <a:r>
              <a:rPr lang="en-US" dirty="0" err="1"/>
              <a:t>VisualItem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(everything else has already been covered, remember!)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39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20AF-1AA7-4F53-DAA0-3D117D41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Object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95DAD21-9C92-C4EF-CBF9-D3B1B30E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32" y="778862"/>
            <a:ext cx="5892742" cy="42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2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CADE-4556-AD1F-7DD4-A16A1D25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D6BE-67F3-B18B-792B-F367F482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about </a:t>
            </a:r>
            <a:r>
              <a:rPr lang="en-US" dirty="0"/>
              <a:t>			(Any Entity)</a:t>
            </a:r>
          </a:p>
          <a:p>
            <a:r>
              <a:rPr lang="en-US" dirty="0" err="1">
                <a:solidFill>
                  <a:srgbClr val="00B0F0"/>
                </a:solidFill>
              </a:rPr>
              <a:t>subject_to</a:t>
            </a:r>
            <a:r>
              <a:rPr lang="en-US" dirty="0"/>
              <a:t>		Right</a:t>
            </a:r>
          </a:p>
          <a:p>
            <a:r>
              <a:rPr lang="en-US" dirty="0">
                <a:solidFill>
                  <a:srgbClr val="00B0F0"/>
                </a:solidFill>
              </a:rPr>
              <a:t>language</a:t>
            </a:r>
            <a:r>
              <a:rPr lang="en-US" dirty="0"/>
              <a:t>		Language</a:t>
            </a:r>
          </a:p>
          <a:p>
            <a:r>
              <a:rPr lang="en-US" dirty="0">
                <a:solidFill>
                  <a:srgbClr val="00B0F0"/>
                </a:solidFill>
              </a:rPr>
              <a:t>content</a:t>
            </a:r>
            <a:r>
              <a:rPr lang="en-US" dirty="0"/>
              <a:t>			(string with textual representation of work)</a:t>
            </a:r>
          </a:p>
          <a:p>
            <a:r>
              <a:rPr lang="en-US" dirty="0">
                <a:solidFill>
                  <a:srgbClr val="00B0F0"/>
                </a:solidFill>
              </a:rPr>
              <a:t>format</a:t>
            </a:r>
            <a:r>
              <a:rPr lang="en-US" dirty="0"/>
              <a:t>			(string with media type of content)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(I’m going to stop reminding you now that everything else was already covered, okay?)</a:t>
            </a:r>
          </a:p>
        </p:txBody>
      </p:sp>
    </p:spTree>
    <p:extLst>
      <p:ext uri="{BB962C8B-B14F-4D97-AF65-F5344CB8AC3E}">
        <p14:creationId xmlns:p14="http://schemas.microsoft.com/office/powerpoint/2010/main" val="1384354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CADE-4556-AD1F-7DD4-A16A1D25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Work</a:t>
            </a:r>
          </a:p>
        </p:txBody>
      </p:sp>
      <p:pic>
        <p:nvPicPr>
          <p:cNvPr id="7" name="Picture 6" descr="A diagram of a language&#10;&#10;Description automatically generated">
            <a:extLst>
              <a:ext uri="{FF2B5EF4-FFF2-40B4-BE49-F238E27FC236}">
                <a16:creationId xmlns:a16="http://schemas.microsoft.com/office/drawing/2014/main" id="{2CF068E4-3F08-8B3F-C144-6915CF5D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59" y="782204"/>
            <a:ext cx="7188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6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8218-5C3B-243B-6676-78E9F8AF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AB7F-1BBC-C19E-96E5-312616CB9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about</a:t>
            </a:r>
            <a:r>
              <a:rPr lang="en-US" dirty="0"/>
              <a:t> 									(Any Entity)</a:t>
            </a:r>
          </a:p>
          <a:p>
            <a:r>
              <a:rPr lang="en-US" dirty="0" err="1">
                <a:solidFill>
                  <a:srgbClr val="00B0F0"/>
                </a:solidFill>
              </a:rPr>
              <a:t>subject_to</a:t>
            </a:r>
            <a:r>
              <a:rPr lang="en-US" dirty="0"/>
              <a:t>								Right</a:t>
            </a:r>
          </a:p>
          <a:p>
            <a:r>
              <a:rPr lang="en-US" dirty="0">
                <a:solidFill>
                  <a:srgbClr val="00B0F0"/>
                </a:solidFill>
              </a:rPr>
              <a:t>represents</a:t>
            </a:r>
            <a:r>
              <a:rPr lang="en-US" dirty="0"/>
              <a:t>								(Any Entity)</a:t>
            </a:r>
          </a:p>
          <a:p>
            <a:r>
              <a:rPr lang="en-US" dirty="0" err="1">
                <a:solidFill>
                  <a:srgbClr val="00B0F0"/>
                </a:solidFill>
              </a:rPr>
              <a:t>represents_entity_of_type</a:t>
            </a:r>
            <a:r>
              <a:rPr lang="en-US" dirty="0"/>
              <a:t>		Type</a:t>
            </a:r>
          </a:p>
        </p:txBody>
      </p:sp>
    </p:spTree>
    <p:extLst>
      <p:ext uri="{BB962C8B-B14F-4D97-AF65-F5344CB8AC3E}">
        <p14:creationId xmlns:p14="http://schemas.microsoft.com/office/powerpoint/2010/main" val="168148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A8E8C-A571-CF16-DFC1-7E69EC5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Theory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1AD-D480-7F63-BF79-EE0B6D2A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929148"/>
            <a:ext cx="7870694" cy="3930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3AAFF"/>
                </a:solidFill>
              </a:rPr>
              <a:t>Knowledge Graph</a:t>
            </a:r>
            <a:br>
              <a:rPr lang="en-US" dirty="0"/>
            </a:br>
            <a:r>
              <a:rPr lang="en-US" dirty="0"/>
              <a:t>			A method of managing data by describing entities,</a:t>
            </a:r>
            <a:br>
              <a:rPr lang="en-US" dirty="0"/>
            </a:br>
            <a:r>
              <a:rPr lang="en-US" dirty="0"/>
              <a:t>			connected via named, semantic relationships into</a:t>
            </a:r>
            <a:br>
              <a:rPr lang="en-US" dirty="0"/>
            </a:br>
            <a:r>
              <a:rPr lang="en-US" dirty="0"/>
              <a:t>			a coherent network or graph</a:t>
            </a:r>
          </a:p>
          <a:p>
            <a:r>
              <a:rPr lang="en-US" dirty="0">
                <a:solidFill>
                  <a:srgbClr val="63AAFF"/>
                </a:solidFill>
              </a:rPr>
              <a:t>Entity</a:t>
            </a:r>
            <a:br>
              <a:rPr lang="en-US" dirty="0"/>
            </a:br>
            <a:r>
              <a:rPr lang="en-US" dirty="0"/>
              <a:t>			A thing (physical, conceptual, or beyond) of interest</a:t>
            </a:r>
            <a:br>
              <a:rPr lang="en-US" dirty="0"/>
            </a:br>
            <a:r>
              <a:rPr lang="en-US" dirty="0"/>
              <a:t>			e.g. a physical </a:t>
            </a:r>
            <a:r>
              <a:rPr lang="en-US" i="1" dirty="0"/>
              <a:t>painting</a:t>
            </a:r>
            <a:r>
              <a:rPr lang="en-US" dirty="0"/>
              <a:t>; the concept of </a:t>
            </a:r>
            <a:r>
              <a:rPr lang="en-US" i="1" dirty="0"/>
              <a:t>oil paint </a:t>
            </a:r>
          </a:p>
          <a:p>
            <a:r>
              <a:rPr lang="en-US" dirty="0">
                <a:solidFill>
                  <a:srgbClr val="63AAFF"/>
                </a:solidFill>
              </a:rPr>
              <a:t>Relationship</a:t>
            </a:r>
            <a:br>
              <a:rPr lang="en-US" dirty="0"/>
            </a:br>
            <a:r>
              <a:rPr lang="en-US" dirty="0"/>
              <a:t>			The way in which two entities are connected</a:t>
            </a:r>
            <a:br>
              <a:rPr lang="en-US" dirty="0"/>
            </a:br>
            <a:r>
              <a:rPr lang="en-US" dirty="0"/>
              <a:t>			e.g. the painting </a:t>
            </a:r>
            <a:r>
              <a:rPr lang="en-US" i="1" dirty="0"/>
              <a:t>has a material of </a:t>
            </a:r>
            <a:r>
              <a:rPr lang="en-US" dirty="0"/>
              <a:t>oil paint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259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8218-5C3B-243B-6676-78E9F8AF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Work</a:t>
            </a:r>
          </a:p>
        </p:txBody>
      </p:sp>
      <p:pic>
        <p:nvPicPr>
          <p:cNvPr id="7" name="Picture 6" descr="A diagram of a type of type&#10;&#10;Description automatically generated">
            <a:extLst>
              <a:ext uri="{FF2B5EF4-FFF2-40B4-BE49-F238E27FC236}">
                <a16:creationId xmlns:a16="http://schemas.microsoft.com/office/drawing/2014/main" id="{A0D4ACAE-B433-9254-A8D0-2EF95E54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40" y="813155"/>
            <a:ext cx="6781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7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7D8C-A4E3-6C08-EC0E-EC798B5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/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162D-F67B-8BBF-56F3-6152972A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carried_out</a:t>
            </a:r>
            <a:r>
              <a:rPr lang="en-US" dirty="0"/>
              <a:t>			Activity</a:t>
            </a:r>
          </a:p>
          <a:p>
            <a:r>
              <a:rPr lang="en-US" dirty="0" err="1">
                <a:solidFill>
                  <a:srgbClr val="00B0F0"/>
                </a:solidFill>
              </a:rPr>
              <a:t>contact_point</a:t>
            </a:r>
            <a:r>
              <a:rPr lang="en-US" dirty="0"/>
              <a:t>		Identifier</a:t>
            </a:r>
          </a:p>
          <a:p>
            <a:r>
              <a:rPr lang="en-US" dirty="0">
                <a:solidFill>
                  <a:srgbClr val="00B0F0"/>
                </a:solidFill>
              </a:rPr>
              <a:t>residence</a:t>
            </a:r>
            <a:r>
              <a:rPr lang="en-US" dirty="0"/>
              <a:t>			Place</a:t>
            </a:r>
          </a:p>
        </p:txBody>
      </p:sp>
    </p:spTree>
    <p:extLst>
      <p:ext uri="{BB962C8B-B14F-4D97-AF65-F5344CB8AC3E}">
        <p14:creationId xmlns:p14="http://schemas.microsoft.com/office/powerpoint/2010/main" val="1545871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7D8C-A4E3-6C08-EC0E-EC798B5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/ Group</a:t>
            </a:r>
          </a:p>
        </p:txBody>
      </p:sp>
      <p:pic>
        <p:nvPicPr>
          <p:cNvPr id="7" name="Picture 6" descr="A diagram of a person's work flow&#10;&#10;Description automatically generated">
            <a:extLst>
              <a:ext uri="{FF2B5EF4-FFF2-40B4-BE49-F238E27FC236}">
                <a16:creationId xmlns:a16="http://schemas.microsoft.com/office/drawing/2014/main" id="{578099AE-5279-19C0-0162-DA5C27BC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40" y="859297"/>
            <a:ext cx="6654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4061-5613-BD5A-09E4-36969A57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63B6-E528-F33A-EC3C-2B075131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3AAFF"/>
                </a:solidFill>
              </a:rPr>
              <a:t>defined_by</a:t>
            </a:r>
            <a:r>
              <a:rPr lang="en-US" dirty="0"/>
              <a:t>					(string with WKT formatted data)</a:t>
            </a:r>
          </a:p>
        </p:txBody>
      </p:sp>
      <p:pic>
        <p:nvPicPr>
          <p:cNvPr id="5" name="Picture 4" descr="A diagram of a math problem&#10;&#10;Description automatically generated with medium confidence">
            <a:extLst>
              <a:ext uri="{FF2B5EF4-FFF2-40B4-BE49-F238E27FC236}">
                <a16:creationId xmlns:a16="http://schemas.microsoft.com/office/drawing/2014/main" id="{CDF9B9A7-3BD8-4203-9291-F44ECEF2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98" y="2206425"/>
            <a:ext cx="5943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40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14D1-74D2-5238-300E-D3A2F580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F6A5-D2F6-FCF6-CFA6-A1B95617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shared features :)</a:t>
            </a:r>
          </a:p>
        </p:txBody>
      </p:sp>
    </p:spTree>
    <p:extLst>
      <p:ext uri="{BB962C8B-B14F-4D97-AF65-F5344CB8AC3E}">
        <p14:creationId xmlns:p14="http://schemas.microsoft.com/office/powerpoint/2010/main" val="3778513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14D1-74D2-5238-300E-D3A2F580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3.4. Take Home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F6A5-D2F6-FCF6-CFA6-A1B95617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specific features are relationships to other classes</a:t>
            </a:r>
          </a:p>
          <a:p>
            <a:r>
              <a:rPr lang="en-US" dirty="0"/>
              <a:t>Minimal number of other features</a:t>
            </a:r>
          </a:p>
          <a:p>
            <a:pPr lvl="1"/>
            <a:r>
              <a:rPr lang="en-US" dirty="0"/>
              <a:t>Physical / Digital Objects have more, as core entities of interest. Digital are not core in underlying ontology</a:t>
            </a:r>
          </a:p>
          <a:p>
            <a:pPr lvl="1"/>
            <a:r>
              <a:rPr lang="en-US" dirty="0"/>
              <a:t>Works have rights and subjects</a:t>
            </a:r>
          </a:p>
          <a:p>
            <a:pPr lvl="1"/>
            <a:r>
              <a:rPr lang="en-US" dirty="0"/>
              <a:t>People and Places have identity features</a:t>
            </a:r>
          </a:p>
        </p:txBody>
      </p:sp>
    </p:spTree>
    <p:extLst>
      <p:ext uri="{BB962C8B-B14F-4D97-AF65-F5344CB8AC3E}">
        <p14:creationId xmlns:p14="http://schemas.microsoft.com/office/powerpoint/2010/main" val="2184935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276D-C342-5F87-031F-0AB33FAA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Exercise: Apply the Model!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28A2-C5E5-181A-C6F9-6933A41AD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03" y="4209483"/>
            <a:ext cx="7870694" cy="45204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www.rijksmuseum.nl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/collection/SK-A-1892</a:t>
            </a:r>
          </a:p>
        </p:txBody>
      </p:sp>
      <p:pic>
        <p:nvPicPr>
          <p:cNvPr id="5" name="Picture 4" descr="A painting of a dirt road surrounded by bushes and mountains&#10;&#10;Description automatically generated">
            <a:extLst>
              <a:ext uri="{FF2B5EF4-FFF2-40B4-BE49-F238E27FC236}">
                <a16:creationId xmlns:a16="http://schemas.microsoft.com/office/drawing/2014/main" id="{C79D66CB-6F19-5F79-CC0C-A006406E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45" y="859297"/>
            <a:ext cx="5092589" cy="3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7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0674-1B52-C758-C1AA-E2FC42F7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APIs to Implement Linked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AC00-B5EA-D3D2-B936-CB840F207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 Fundamentals</a:t>
            </a:r>
          </a:p>
          <a:p>
            <a:r>
              <a:rPr lang="en-US" dirty="0"/>
              <a:t>JSON-LD</a:t>
            </a:r>
          </a:p>
          <a:p>
            <a:r>
              <a:rPr lang="en-US" dirty="0"/>
              <a:t>Linked Art Records</a:t>
            </a:r>
          </a:p>
          <a:p>
            <a:r>
              <a:rPr lang="en-US" dirty="0"/>
              <a:t>HAL links</a:t>
            </a:r>
          </a:p>
          <a:p>
            <a:r>
              <a:rPr lang="en-US" dirty="0"/>
              <a:t>Activity Streams</a:t>
            </a:r>
          </a:p>
        </p:txBody>
      </p:sp>
    </p:spTree>
    <p:extLst>
      <p:ext uri="{BB962C8B-B14F-4D97-AF65-F5344CB8AC3E}">
        <p14:creationId xmlns:p14="http://schemas.microsoft.com/office/powerpoint/2010/main" val="30906194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1369-F82A-189D-960E-449D6A46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4820-4D3F-4652-7AB4-7C556A35E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URIs are Identifiers and Locators</a:t>
            </a:r>
          </a:p>
          <a:p>
            <a:pPr lvl="1"/>
            <a:r>
              <a:rPr lang="en-US" dirty="0"/>
              <a:t>URIs are Opaque – don’t infer from perceived structure</a:t>
            </a:r>
          </a:p>
          <a:p>
            <a:pPr lvl="1"/>
            <a:r>
              <a:rPr lang="en-US" dirty="0"/>
              <a:t>Please use HTTPS for all your URIs – even for open data</a:t>
            </a:r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Interactions via HTTP</a:t>
            </a:r>
          </a:p>
          <a:p>
            <a:pPr lvl="1"/>
            <a:r>
              <a:rPr lang="en-US" dirty="0"/>
              <a:t>Use HTTP methods (GET, PUT, POST, DELETE)</a:t>
            </a:r>
          </a:p>
          <a:p>
            <a:pPr lvl="1"/>
            <a:r>
              <a:rPr lang="en-US" dirty="0"/>
              <a:t>LA only has Retrieve (GET), not Create, Update or Delete</a:t>
            </a:r>
          </a:p>
          <a:p>
            <a:pPr lvl="1"/>
            <a:r>
              <a:rPr lang="en-US" dirty="0"/>
              <a:t>“Don’t Fear the Network” </a:t>
            </a:r>
          </a:p>
        </p:txBody>
      </p:sp>
    </p:spTree>
    <p:extLst>
      <p:ext uri="{BB962C8B-B14F-4D97-AF65-F5344CB8AC3E}">
        <p14:creationId xmlns:p14="http://schemas.microsoft.com/office/powerpoint/2010/main" val="371536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F1D-D4AD-5810-1C1B-B27135FC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JSON-LD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8514-3EE5-F1B3-FC27-BA75D5D6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Linked Art API responses are JSON-LD</a:t>
            </a:r>
          </a:p>
          <a:p>
            <a:pPr lvl="1"/>
            <a:r>
              <a:rPr lang="en-US" dirty="0"/>
              <a:t>Usability! Developers understand JSON</a:t>
            </a:r>
          </a:p>
          <a:p>
            <a:pPr lvl="1"/>
            <a:r>
              <a:rPr lang="en-US" dirty="0"/>
              <a:t>Semantics! It’s a full, round-trip-able RDF serialization</a:t>
            </a:r>
          </a:p>
          <a:p>
            <a:pPr lvl="1"/>
            <a:r>
              <a:rPr lang="en-US" dirty="0"/>
              <a:t>Can treat as a graph or a document or both</a:t>
            </a:r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Context Document</a:t>
            </a:r>
          </a:p>
          <a:p>
            <a:pPr lvl="1"/>
            <a:r>
              <a:rPr lang="en-US" dirty="0"/>
              <a:t>Maps JSON keys and values into semantic space</a:t>
            </a:r>
          </a:p>
          <a:p>
            <a:pPr lvl="1"/>
            <a:r>
              <a:rPr lang="en-US" dirty="0"/>
              <a:t>Linked Art context is stable, breaking changes require a new major version, so can be aggressively cached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9D313-C402-7A44-7B56-EC2EB6B4D042}"/>
              </a:ext>
            </a:extLst>
          </p:cNvPr>
          <p:cNvSpPr txBox="1"/>
          <p:nvPr/>
        </p:nvSpPr>
        <p:spPr>
          <a:xfrm>
            <a:off x="3478025" y="4506532"/>
            <a:ext cx="316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https://w3.org/TR/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json-ld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5965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7295" y="991991"/>
            <a:ext cx="6312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Conceptual Model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Abstract way to think about the world,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holistically, consistently and coherently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Ontology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Shared set of terms to encode that thinking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 a logical, machine-actionable way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Vocabulary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Curated set of sub-domain specific terms,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 make the ontology more concrete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C77B4-FD58-2B48-9AC6-4531F207B28B}"/>
              </a:ext>
            </a:extLst>
          </p:cNvPr>
          <p:cNvSpPr>
            <a:spLocks noChangeAspect="1"/>
          </p:cNvSpPr>
          <p:nvPr/>
        </p:nvSpPr>
        <p:spPr>
          <a:xfrm>
            <a:off x="1254574" y="1314563"/>
            <a:ext cx="1012280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721D8-F4CF-6241-860A-F9582EC5FCDA}"/>
              </a:ext>
            </a:extLst>
          </p:cNvPr>
          <p:cNvSpPr>
            <a:spLocks noChangeAspect="1"/>
          </p:cNvSpPr>
          <p:nvPr/>
        </p:nvSpPr>
        <p:spPr>
          <a:xfrm>
            <a:off x="1256676" y="2500247"/>
            <a:ext cx="1012280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483C9-9AC8-5B48-ACF6-36C921807CF5}"/>
              </a:ext>
            </a:extLst>
          </p:cNvPr>
          <p:cNvSpPr>
            <a:spLocks noChangeAspect="1"/>
          </p:cNvSpPr>
          <p:nvPr/>
        </p:nvSpPr>
        <p:spPr>
          <a:xfrm>
            <a:off x="1254574" y="3685931"/>
            <a:ext cx="1012279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Vocabulary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8444C2-9326-6D43-BD28-1D7C27180961}"/>
              </a:ext>
            </a:extLst>
          </p:cNvPr>
          <p:cNvSpPr txBox="1">
            <a:spLocks/>
          </p:cNvSpPr>
          <p:nvPr/>
        </p:nvSpPr>
        <p:spPr>
          <a:xfrm>
            <a:off x="1120462" y="56146"/>
            <a:ext cx="7878556" cy="80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b="0" i="0" kern="1200">
                <a:solidFill>
                  <a:schemeClr val="bg1"/>
                </a:solidFill>
                <a:latin typeface="YaleNew" panose="02000602050000020003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Data Model Standards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8902B34-0BB6-B72B-94D0-05B8ABABBE93}"/>
              </a:ext>
            </a:extLst>
          </p:cNvPr>
          <p:cNvCxnSpPr>
            <a:cxnSpLocks/>
          </p:cNvCxnSpPr>
          <p:nvPr/>
        </p:nvCxnSpPr>
        <p:spPr>
          <a:xfrm flipH="1" flipV="1">
            <a:off x="1761232" y="1862795"/>
            <a:ext cx="2102" cy="637044"/>
          </a:xfrm>
          <a:prstGeom prst="straightConnector1">
            <a:avLst/>
          </a:prstGeom>
          <a:ln w="34925" cmpd="sng">
            <a:solidFill>
              <a:schemeClr val="accent4">
                <a:lumMod val="40000"/>
                <a:lumOff val="6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E9868-F975-9CE0-3292-AA1A5B575A83}"/>
              </a:ext>
            </a:extLst>
          </p:cNvPr>
          <p:cNvCxnSpPr>
            <a:cxnSpLocks/>
          </p:cNvCxnSpPr>
          <p:nvPr/>
        </p:nvCxnSpPr>
        <p:spPr>
          <a:xfrm flipV="1">
            <a:off x="1761232" y="3048479"/>
            <a:ext cx="2102" cy="637044"/>
          </a:xfrm>
          <a:prstGeom prst="straightConnector1">
            <a:avLst/>
          </a:prstGeom>
          <a:ln w="34925" cmpd="sng">
            <a:solidFill>
              <a:schemeClr val="accent4">
                <a:lumMod val="40000"/>
                <a:lumOff val="6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AC0FBF-A401-4182-DA86-BBEAC4930579}"/>
              </a:ext>
            </a:extLst>
          </p:cNvPr>
          <p:cNvSpPr txBox="1"/>
          <p:nvPr/>
        </p:nvSpPr>
        <p:spPr>
          <a:xfrm>
            <a:off x="1064174" y="1970787"/>
            <a:ext cx="72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encoded</a:t>
            </a:r>
            <a:b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09A16-E91B-9B3E-3A4E-6549FDBE61E0}"/>
              </a:ext>
            </a:extLst>
          </p:cNvPr>
          <p:cNvSpPr txBox="1"/>
          <p:nvPr/>
        </p:nvSpPr>
        <p:spPr>
          <a:xfrm>
            <a:off x="1131124" y="3135389"/>
            <a:ext cx="630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refined</a:t>
            </a:r>
            <a:b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559279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F1D-D4AD-5810-1C1B-B27135FC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Art Choices Simplify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8514-3EE5-F1B3-FC27-BA75D5D6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Division of graph to records follows the major classes</a:t>
            </a:r>
          </a:p>
          <a:p>
            <a:pPr lvl="1"/>
            <a:r>
              <a:rPr lang="en-US" dirty="0"/>
              <a:t>No duplicate definitions across records</a:t>
            </a:r>
          </a:p>
          <a:p>
            <a:pPr lvl="1"/>
            <a:r>
              <a:rPr lang="en-US" dirty="0"/>
              <a:t>References are full URIs to ease client processing</a:t>
            </a:r>
          </a:p>
          <a:p>
            <a:pPr lvl="1"/>
            <a:r>
              <a:rPr lang="en-US" dirty="0"/>
              <a:t>Embedded structures do not have URIs</a:t>
            </a:r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Context tries to simplify naming to be easier to remember</a:t>
            </a:r>
          </a:p>
          <a:p>
            <a:pPr lvl="1"/>
            <a:r>
              <a:rPr lang="en-US" dirty="0"/>
              <a:t>No @s, no numbers, no namespaces</a:t>
            </a:r>
          </a:p>
          <a:p>
            <a:pPr lvl="1"/>
            <a:r>
              <a:rPr lang="en-US" dirty="0"/>
              <a:t>CamelCase classes, </a:t>
            </a:r>
            <a:r>
              <a:rPr lang="en-US" dirty="0" err="1"/>
              <a:t>snake_case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Remove inconsistently used is_ was_ has_ had_ </a:t>
            </a:r>
          </a:p>
        </p:txBody>
      </p:sp>
    </p:spTree>
    <p:extLst>
      <p:ext uri="{BB962C8B-B14F-4D97-AF65-F5344CB8AC3E}">
        <p14:creationId xmlns:p14="http://schemas.microsoft.com/office/powerpoint/2010/main" val="3642905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F1D-D4AD-5810-1C1B-B27135FC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Record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26D9666-FF8C-2361-D8E8-CB62A386DE44}"/>
              </a:ext>
            </a:extLst>
          </p:cNvPr>
          <p:cNvSpPr txBox="1">
            <a:spLocks/>
          </p:cNvSpPr>
          <p:nvPr/>
        </p:nvSpPr>
        <p:spPr>
          <a:xfrm>
            <a:off x="1247615" y="630329"/>
            <a:ext cx="7177967" cy="444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"@context"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linked.art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/ns/v1/linked-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art.json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Nightwatch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identified_by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:[{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"type":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"work 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"content"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"The Night Watch"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 "language"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vocab.getty.edu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aat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/300388277"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"Language"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"_label"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english</a:t>
            </a: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 </a:t>
            </a:r>
            <a:endParaRPr lang="en-US" sz="1600" dirty="0">
              <a:solidFill>
                <a:srgbClr val="FF847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847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}]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021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54-869A-3759-9347-423D21E9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Back Links with HAL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8D7B-61A8-03D2-9B68-E0EEBDF1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Problem:</a:t>
            </a:r>
            <a:r>
              <a:rPr lang="en-US" dirty="0"/>
              <a:t> We chose for object refers to the artist, but the artist doesn’t refer to their objects, when looking at the artist record, how do you know which objects they produced?</a:t>
            </a:r>
            <a:endParaRPr lang="en-US" sz="1000" dirty="0"/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Naïve Answer: </a:t>
            </a:r>
            <a:r>
              <a:rPr lang="en-US" dirty="0"/>
              <a:t>Search!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Problem: </a:t>
            </a:r>
            <a:r>
              <a:rPr lang="en-US" dirty="0"/>
              <a:t>Standardizing search is impractical (cough </a:t>
            </a:r>
            <a:r>
              <a:rPr lang="en-US" dirty="0" err="1"/>
              <a:t>sparql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Answer: </a:t>
            </a:r>
            <a:r>
              <a:rPr lang="en-US" dirty="0"/>
              <a:t>Hypertext Application Language link sets!</a:t>
            </a:r>
            <a:br>
              <a:rPr lang="en-US" dirty="0"/>
            </a:br>
            <a:r>
              <a:rPr lang="en-US" sz="12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Problem: </a:t>
            </a:r>
            <a:r>
              <a:rPr lang="en-US" dirty="0" err="1"/>
              <a:t>uhhh</a:t>
            </a:r>
            <a:r>
              <a:rPr lang="en-US" dirty="0"/>
              <a:t>… hyper what now?</a:t>
            </a:r>
          </a:p>
        </p:txBody>
      </p:sp>
    </p:spTree>
    <p:extLst>
      <p:ext uri="{BB962C8B-B14F-4D97-AF65-F5344CB8AC3E}">
        <p14:creationId xmlns:p14="http://schemas.microsoft.com/office/powerpoint/2010/main" val="1710441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54-869A-3759-9347-423D21E9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Back Links with HAL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8D7B-61A8-03D2-9B68-E0EEBDF1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Separate the links needed for the API from the semantic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IETF standard (forthcoming, updated last week!)</a:t>
            </a:r>
          </a:p>
          <a:p>
            <a:r>
              <a:rPr lang="en-US" dirty="0"/>
              <a:t>Tooling including validation exists already</a:t>
            </a:r>
          </a:p>
          <a:p>
            <a:r>
              <a:rPr lang="en-US" dirty="0"/>
              <a:t>Add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_links</a:t>
            </a:r>
            <a:r>
              <a:rPr lang="en-US" sz="2200" dirty="0"/>
              <a:t> </a:t>
            </a:r>
            <a:r>
              <a:rPr lang="en-US" dirty="0"/>
              <a:t>to the top level JSON object, that includes</a:t>
            </a:r>
          </a:p>
          <a:p>
            <a:pPr lvl="1"/>
            <a:r>
              <a:rPr lang="en-US" dirty="0"/>
              <a:t>Namespace declaration</a:t>
            </a:r>
          </a:p>
          <a:p>
            <a:pPr lvl="1"/>
            <a:r>
              <a:rPr lang="en-US" dirty="0"/>
              <a:t>Named links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5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54-869A-3759-9347-423D21E9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Links: Example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D2CA051-0D20-0B6A-0AEE-1DAF1D76AB73}"/>
              </a:ext>
            </a:extLst>
          </p:cNvPr>
          <p:cNvSpPr txBox="1">
            <a:spLocks/>
          </p:cNvSpPr>
          <p:nvPr/>
        </p:nvSpPr>
        <p:spPr>
          <a:xfrm>
            <a:off x="1361903" y="700070"/>
            <a:ext cx="7580619" cy="438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/p/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rembrandt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"Person"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"_links"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"curies"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[{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"name"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"la"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linked.art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api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/1.0/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rels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/{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rel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"templated"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}],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la:agentProducedObject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/p/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rembrandt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producedObjects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/1"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24F4C-A99D-F165-BD11-9D69E2AEEDD4}"/>
              </a:ext>
            </a:extLst>
          </p:cNvPr>
          <p:cNvSpPr txBox="1"/>
          <p:nvPr/>
        </p:nvSpPr>
        <p:spPr>
          <a:xfrm>
            <a:off x="1791826" y="4443430"/>
            <a:ext cx="653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datatracker.ietf.org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/doc/html/draft-kelly-json-hal-10</a:t>
            </a:r>
          </a:p>
        </p:txBody>
      </p:sp>
    </p:spTree>
    <p:extLst>
      <p:ext uri="{BB962C8B-B14F-4D97-AF65-F5344CB8AC3E}">
        <p14:creationId xmlns:p14="http://schemas.microsoft.com/office/powerpoint/2010/main" val="25389823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54-869A-3759-9347-423D21E9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with Activity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8D7B-61A8-03D2-9B68-E0EEBDF1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859296"/>
            <a:ext cx="7870694" cy="357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3AAFF"/>
                </a:solidFill>
              </a:rPr>
              <a:t>Standard response format when following the HAL links,</a:t>
            </a:r>
            <a:br>
              <a:rPr lang="en-US" dirty="0">
                <a:solidFill>
                  <a:srgbClr val="63AAFF"/>
                </a:solidFill>
              </a:rPr>
            </a:br>
            <a:r>
              <a:rPr lang="en-US" dirty="0">
                <a:solidFill>
                  <a:srgbClr val="63AAFF"/>
                </a:solidFill>
              </a:rPr>
              <a:t>	and other scenarios</a:t>
            </a:r>
          </a:p>
          <a:p>
            <a:pPr lvl="1"/>
            <a:r>
              <a:rPr lang="en-US" dirty="0"/>
              <a:t>Profile of a W3C standard</a:t>
            </a:r>
          </a:p>
          <a:p>
            <a:pPr lvl="1"/>
            <a:r>
              <a:rPr lang="en-US" dirty="0"/>
              <a:t>Used by W3C Web Annotation, IIIF Change Discovery</a:t>
            </a:r>
          </a:p>
          <a:p>
            <a:r>
              <a:rPr lang="en-US" b="1" dirty="0"/>
              <a:t>Provides a common paging model </a:t>
            </a:r>
            <a:r>
              <a:rPr lang="en-US" dirty="0"/>
              <a:t>and flexible system to reference entities</a:t>
            </a:r>
          </a:p>
          <a:p>
            <a:r>
              <a:rPr lang="en-US" dirty="0"/>
              <a:t>Same framework provides aggregation across collections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035D0-0D43-F13D-2229-CDF8B1BA7D9D}"/>
              </a:ext>
            </a:extLst>
          </p:cNvPr>
          <p:cNvSpPr txBox="1"/>
          <p:nvPr/>
        </p:nvSpPr>
        <p:spPr>
          <a:xfrm>
            <a:off x="1844298" y="4352644"/>
            <a:ext cx="627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https://w3.org/TR/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activitystreams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-core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iiif.io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/discovery/1.0/</a:t>
            </a:r>
          </a:p>
        </p:txBody>
      </p:sp>
    </p:spTree>
    <p:extLst>
      <p:ext uri="{BB962C8B-B14F-4D97-AF65-F5344CB8AC3E}">
        <p14:creationId xmlns:p14="http://schemas.microsoft.com/office/powerpoint/2010/main" val="836925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54-869A-3759-9347-423D21E9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Streams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035D0-0D43-F13D-2229-CDF8B1BA7D9D}"/>
              </a:ext>
            </a:extLst>
          </p:cNvPr>
          <p:cNvSpPr txBox="1"/>
          <p:nvPr/>
        </p:nvSpPr>
        <p:spPr>
          <a:xfrm>
            <a:off x="1844298" y="4352644"/>
            <a:ext cx="627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https://w3.org/TR/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activitystreams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-core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iiif.io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YaleNew" panose="02000602050000020003" pitchFamily="2" charset="77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YaleNew" panose="02000602050000020003" pitchFamily="2" charset="77"/>
              </a:rPr>
              <a:t>/discovery/1.0/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DCF6DBA-2DBD-89A5-656C-100BB8154078}"/>
              </a:ext>
            </a:extLst>
          </p:cNvPr>
          <p:cNvSpPr txBox="1">
            <a:spLocks/>
          </p:cNvSpPr>
          <p:nvPr/>
        </p:nvSpPr>
        <p:spPr>
          <a:xfrm>
            <a:off x="1199689" y="728694"/>
            <a:ext cx="7580619" cy="375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"@context":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linked.art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/ns/v1/linked-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art.json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/p/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rembrandt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producedObjects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/1"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OrderedCollectionPage</a:t>
            </a:r>
            <a:r>
              <a:rPr lang="en-US" sz="1600" dirty="0">
                <a:solidFill>
                  <a:srgbClr val="BFE0FB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partOf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"…",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OrderedCollection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}, 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"next"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: {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"…",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OrderedCollectionPage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orderedItems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[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"id"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rijks.nl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/o/sk-c-5"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solidFill>
                  <a:srgbClr val="24E34D"/>
                </a:solidFill>
                <a:latin typeface="Courier New" charset="0"/>
                <a:ea typeface="Courier New" charset="0"/>
                <a:cs typeface="Courier New" charset="0"/>
              </a:rPr>
              <a:t>"type"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HumanMadeObject</a:t>
            </a: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}, {…}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]</a:t>
            </a:r>
          </a:p>
          <a:p>
            <a:pPr marL="0" indent="0">
              <a:buFont typeface="Arial" charset="0"/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7211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2785-4009-3EE2-871C-06F32897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Take Home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4B6A-A5FC-FE03-840B-EBF0BE1C1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324" y="929148"/>
            <a:ext cx="7870694" cy="3883076"/>
          </a:xfrm>
        </p:spPr>
        <p:txBody>
          <a:bodyPr>
            <a:normAutofit/>
          </a:bodyPr>
          <a:lstStyle/>
          <a:p>
            <a:r>
              <a:rPr lang="en-US" dirty="0"/>
              <a:t>JSON as syntax for audience – software developers</a:t>
            </a:r>
          </a:p>
          <a:p>
            <a:pPr lvl="1"/>
            <a:r>
              <a:rPr lang="en-US" dirty="0"/>
              <a:t>Linked Art records in JSON-LD</a:t>
            </a:r>
          </a:p>
          <a:p>
            <a:pPr lvl="1"/>
            <a:r>
              <a:rPr lang="en-US" dirty="0"/>
              <a:t>HAL links to provide “back links” via searches</a:t>
            </a:r>
          </a:p>
          <a:p>
            <a:pPr lvl="1"/>
            <a:r>
              <a:rPr lang="en-US" dirty="0" err="1"/>
              <a:t>ActivityStreams</a:t>
            </a:r>
            <a:r>
              <a:rPr lang="en-US" dirty="0"/>
              <a:t> for search and aggregation</a:t>
            </a:r>
          </a:p>
          <a:p>
            <a:r>
              <a:rPr lang="en-US" dirty="0"/>
              <a:t>Important features: consistency, usability, easy to implement without specialized technologies, but still semantic knowledge</a:t>
            </a:r>
          </a:p>
          <a:p>
            <a:r>
              <a:rPr lang="en-US" dirty="0"/>
              <a:t>If you implement the APIs, you have implemented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8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2785-4009-3EE2-871C-06F32897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4B6A-A5FC-FE03-840B-EBF0BE1C1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Art is a metadata profile that selects appropriate features of other standards to define a model and set of web API functionality to implement</a:t>
            </a:r>
          </a:p>
          <a:p>
            <a:r>
              <a:rPr lang="en-US" dirty="0"/>
              <a:t>Usability, through consistent and developer friendly technology choices, is more important than precision and completeness</a:t>
            </a:r>
          </a:p>
          <a:p>
            <a:r>
              <a:rPr lang="en-US" dirty="0"/>
              <a:t>10 primary classes, several reusable components, a few class specific patterns to ensure semantic connections</a:t>
            </a:r>
          </a:p>
        </p:txBody>
      </p:sp>
    </p:spTree>
    <p:extLst>
      <p:ext uri="{BB962C8B-B14F-4D97-AF65-F5344CB8AC3E}">
        <p14:creationId xmlns:p14="http://schemas.microsoft.com/office/powerpoint/2010/main" val="2157863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51964" y="432174"/>
            <a:ext cx="8092036" cy="1836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YaleNew" panose="02000602050000020003" pitchFamily="2" charset="77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24E34D"/>
                </a:solidFill>
                <a:latin typeface="YaleNew" panose="02000602050000020003" pitchFamily="2" charset="77"/>
              </a:rPr>
              <a:t>Thank You!</a:t>
            </a:r>
          </a:p>
          <a:p>
            <a:endParaRPr lang="en-US" dirty="0">
              <a:latin typeface="YaleNew" panose="02000602050000020003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68251" y="2268349"/>
            <a:ext cx="367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https://</a:t>
            </a:r>
            <a:r>
              <a:rPr lang="en-US" sz="3600" dirty="0" err="1">
                <a:solidFill>
                  <a:schemeClr val="bg1"/>
                </a:solidFill>
              </a:rPr>
              <a:t>linked.art</a:t>
            </a:r>
            <a:r>
              <a:rPr lang="en-US" sz="3600" dirty="0">
                <a:solidFill>
                  <a:schemeClr val="bg1"/>
                </a:solidFill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288690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F447C7-A4B9-6F4F-BA3E-087A9A5E12D9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761232" y="1862795"/>
            <a:ext cx="2102" cy="637044"/>
          </a:xfrm>
          <a:prstGeom prst="straightConnector1">
            <a:avLst/>
          </a:prstGeom>
          <a:ln w="34925" cmpd="sng">
            <a:solidFill>
              <a:schemeClr val="accent4">
                <a:lumMod val="40000"/>
                <a:lumOff val="6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2FD1B8-883B-8842-9B98-A45AE5D4BA5E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761232" y="3048479"/>
            <a:ext cx="2102" cy="637044"/>
          </a:xfrm>
          <a:prstGeom prst="straightConnector1">
            <a:avLst/>
          </a:prstGeom>
          <a:ln w="34925" cmpd="sng">
            <a:solidFill>
              <a:schemeClr val="accent4">
                <a:lumMod val="40000"/>
                <a:lumOff val="6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BCBCAF-5ECD-534C-99FB-552A5862744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69474" y="2774159"/>
            <a:ext cx="754144" cy="0"/>
          </a:xfrm>
          <a:prstGeom prst="straightConnector1">
            <a:avLst/>
          </a:prstGeom>
          <a:ln w="34925" cmpd="sng">
            <a:solidFill>
              <a:schemeClr val="accent3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9012C6-9EBA-684D-8CDE-28AA5B5DA46C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4056146" y="2770325"/>
            <a:ext cx="497611" cy="3834"/>
          </a:xfrm>
          <a:prstGeom prst="straightConnector1">
            <a:avLst/>
          </a:prstGeom>
          <a:ln w="34925" cmpd="sng">
            <a:solidFill>
              <a:schemeClr val="accent3">
                <a:lumMod val="40000"/>
                <a:lumOff val="60000"/>
              </a:schemeClr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E83CF0-A259-1947-BB3B-4F2D444A3D0E}"/>
              </a:ext>
            </a:extLst>
          </p:cNvPr>
          <p:cNvSpPr txBox="1"/>
          <p:nvPr/>
        </p:nvSpPr>
        <p:spPr>
          <a:xfrm>
            <a:off x="1064174" y="1970787"/>
            <a:ext cx="72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encoded</a:t>
            </a:r>
            <a:b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0E7673-2577-0840-A474-37EAA493A338}"/>
              </a:ext>
            </a:extLst>
          </p:cNvPr>
          <p:cNvSpPr txBox="1"/>
          <p:nvPr/>
        </p:nvSpPr>
        <p:spPr>
          <a:xfrm>
            <a:off x="1131124" y="3135389"/>
            <a:ext cx="630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refined</a:t>
            </a:r>
            <a:b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875FFC-33F7-104C-BD3E-DD141B85B28A}"/>
              </a:ext>
            </a:extLst>
          </p:cNvPr>
          <p:cNvSpPr txBox="1"/>
          <p:nvPr/>
        </p:nvSpPr>
        <p:spPr>
          <a:xfrm>
            <a:off x="2496523" y="2240670"/>
            <a:ext cx="1046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specialized by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6ED21D-38E9-1A43-8625-548EE1149290}"/>
              </a:ext>
            </a:extLst>
          </p:cNvPr>
          <p:cNvSpPr txBox="1"/>
          <p:nvPr/>
        </p:nvSpPr>
        <p:spPr>
          <a:xfrm>
            <a:off x="3656856" y="2238041"/>
            <a:ext cx="916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available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CFDCFF-7A69-9043-9B0D-9D7B91DED208}"/>
              </a:ext>
            </a:extLst>
          </p:cNvPr>
          <p:cNvSpPr>
            <a:spLocks noChangeAspect="1"/>
          </p:cNvSpPr>
          <p:nvPr/>
        </p:nvSpPr>
        <p:spPr>
          <a:xfrm>
            <a:off x="1255092" y="1314155"/>
            <a:ext cx="1012280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A5D68-10E1-424A-8046-CDC55278BA49}"/>
              </a:ext>
            </a:extLst>
          </p:cNvPr>
          <p:cNvSpPr>
            <a:spLocks noChangeAspect="1"/>
          </p:cNvSpPr>
          <p:nvPr/>
        </p:nvSpPr>
        <p:spPr>
          <a:xfrm>
            <a:off x="1257194" y="2499839"/>
            <a:ext cx="1012280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E447B-23AE-6042-801B-E326E5D2DDB7}"/>
              </a:ext>
            </a:extLst>
          </p:cNvPr>
          <p:cNvSpPr>
            <a:spLocks noChangeAspect="1"/>
          </p:cNvSpPr>
          <p:nvPr/>
        </p:nvSpPr>
        <p:spPr>
          <a:xfrm>
            <a:off x="1255092" y="3685523"/>
            <a:ext cx="1012279" cy="548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Vocabulary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3A16F-3D6A-4644-AF50-8C6158061913}"/>
              </a:ext>
            </a:extLst>
          </p:cNvPr>
          <p:cNvSpPr/>
          <p:nvPr/>
        </p:nvSpPr>
        <p:spPr>
          <a:xfrm>
            <a:off x="3023618" y="2499839"/>
            <a:ext cx="1032528" cy="548640"/>
          </a:xfrm>
          <a:prstGeom prst="rect">
            <a:avLst/>
          </a:prstGeom>
          <a:solidFill>
            <a:srgbClr val="9AD69D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4AF41-D521-2B49-977D-BC37EDA1D5FC}"/>
              </a:ext>
            </a:extLst>
          </p:cNvPr>
          <p:cNvSpPr/>
          <p:nvPr/>
        </p:nvSpPr>
        <p:spPr>
          <a:xfrm rot="5400000">
            <a:off x="3391601" y="2483526"/>
            <a:ext cx="2897909" cy="573597"/>
          </a:xfrm>
          <a:prstGeom prst="rect">
            <a:avLst/>
          </a:prstGeom>
          <a:solidFill>
            <a:srgbClr val="9AD69D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25F5A1E-DF54-C042-A685-8F012B6ED08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67372" y="1588475"/>
            <a:ext cx="229151" cy="1181850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6">
            <a:extLst>
              <a:ext uri="{FF2B5EF4-FFF2-40B4-BE49-F238E27FC236}">
                <a16:creationId xmlns:a16="http://schemas.microsoft.com/office/drawing/2014/main" id="{7FC28E7F-CEEF-A445-95A9-33F8501E103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67371" y="2770325"/>
            <a:ext cx="229152" cy="1189518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18E93B1-208A-B148-B49C-B9FD2F69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Standards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FE9F9B-8F2C-C647-B5C7-7C148534BBBD}"/>
              </a:ext>
            </a:extLst>
          </p:cNvPr>
          <p:cNvSpPr txBox="1"/>
          <p:nvPr/>
        </p:nvSpPr>
        <p:spPr>
          <a:xfrm>
            <a:off x="5289904" y="985220"/>
            <a:ext cx="360224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>
                <a:solidFill>
                  <a:srgbClr val="24E34D"/>
                </a:solidFill>
              </a:rPr>
              <a:t>Profile</a:t>
            </a:r>
            <a:r>
              <a:rPr lang="en-US" sz="2400" dirty="0">
                <a:solidFill>
                  <a:schemeClr val="bg1"/>
                </a:solidFill>
              </a:rPr>
              <a:t> is a selection of appropriate </a:t>
            </a:r>
            <a:r>
              <a:rPr lang="en-US" sz="2400" b="1" dirty="0">
                <a:solidFill>
                  <a:srgbClr val="24E34D"/>
                </a:solidFill>
              </a:rPr>
              <a:t>abstractions</a:t>
            </a:r>
            <a:r>
              <a:rPr lang="en-US" sz="2400" dirty="0">
                <a:solidFill>
                  <a:schemeClr val="bg1"/>
                </a:solidFill>
              </a:rPr>
              <a:t>, to encode the </a:t>
            </a:r>
            <a:r>
              <a:rPr lang="en-US" sz="2400" b="1" dirty="0">
                <a:solidFill>
                  <a:srgbClr val="24E34D"/>
                </a:solidFill>
              </a:rPr>
              <a:t>scope</a:t>
            </a:r>
            <a:r>
              <a:rPr lang="en-US" sz="2400" dirty="0">
                <a:solidFill>
                  <a:schemeClr val="bg1"/>
                </a:solidFill>
              </a:rPr>
              <a:t> of what can be described.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 </a:t>
            </a:r>
            <a:r>
              <a:rPr lang="en-US" sz="2400" dirty="0">
                <a:solidFill>
                  <a:srgbClr val="24E34D"/>
                </a:solidFill>
              </a:rPr>
              <a:t>API</a:t>
            </a:r>
            <a:r>
              <a:rPr lang="en-US" sz="2400" dirty="0">
                <a:solidFill>
                  <a:schemeClr val="bg1"/>
                </a:solidFill>
              </a:rPr>
              <a:t> is a selection of appropriate </a:t>
            </a:r>
            <a:r>
              <a:rPr lang="en-US" sz="2400" b="1" dirty="0">
                <a:solidFill>
                  <a:srgbClr val="24E34D"/>
                </a:solidFill>
              </a:rPr>
              <a:t>technologies</a:t>
            </a:r>
            <a:r>
              <a:rPr lang="en-US" sz="2400" dirty="0">
                <a:solidFill>
                  <a:schemeClr val="bg1"/>
                </a:solidFill>
              </a:rPr>
              <a:t>, to give </a:t>
            </a:r>
            <a:r>
              <a:rPr lang="en-US" sz="2400" b="1" dirty="0">
                <a:solidFill>
                  <a:srgbClr val="24E34D"/>
                </a:solidFill>
              </a:rPr>
              <a:t>access</a:t>
            </a:r>
            <a:r>
              <a:rPr lang="en-US" sz="2400" dirty="0">
                <a:solidFill>
                  <a:schemeClr val="bg1"/>
                </a:solidFill>
              </a:rPr>
              <a:t> to the data managed using the profile.</a:t>
            </a:r>
          </a:p>
        </p:txBody>
      </p:sp>
    </p:spTree>
    <p:extLst>
      <p:ext uri="{BB962C8B-B14F-4D97-AF65-F5344CB8AC3E}">
        <p14:creationId xmlns:p14="http://schemas.microsoft.com/office/powerpoint/2010/main" val="259983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128605</TotalTime>
  <Words>5260</Words>
  <Application>Microsoft Macintosh PowerPoint</Application>
  <PresentationFormat>On-screen Show (16:9)</PresentationFormat>
  <Paragraphs>569</Paragraphs>
  <Slides>89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Courier New</vt:lpstr>
      <vt:lpstr>Times New Roman</vt:lpstr>
      <vt:lpstr>YaleNew</vt:lpstr>
      <vt:lpstr>Office Theme</vt:lpstr>
      <vt:lpstr>PowerPoint Presentation</vt:lpstr>
      <vt:lpstr>Overview</vt:lpstr>
      <vt:lpstr>1. Introduction</vt:lpstr>
      <vt:lpstr>What is Linked Art?</vt:lpstr>
      <vt:lpstr>Vision of a Connected World</vt:lpstr>
      <vt:lpstr>Brief History of Time</vt:lpstr>
      <vt:lpstr>Baseline Theory You Need to Know</vt:lpstr>
      <vt:lpstr>PowerPoint Presentation</vt:lpstr>
      <vt:lpstr>Implementation Standards</vt:lpstr>
      <vt:lpstr>LUX – Yale Collections Discovery</vt:lpstr>
      <vt:lpstr>LUX – Yale Collections Discovery</vt:lpstr>
      <vt:lpstr>Getty Museum</vt:lpstr>
      <vt:lpstr>Getty Research Collections Viewer</vt:lpstr>
      <vt:lpstr>O’Keeffe Museum</vt:lpstr>
      <vt:lpstr>Van Gogh World Wide</vt:lpstr>
      <vt:lpstr>Where We Are Today?</vt:lpstr>
      <vt:lpstr>Where Are We Headed?</vt:lpstr>
      <vt:lpstr>Documentation</vt:lpstr>
      <vt:lpstr>2. Principles and Processes</vt:lpstr>
      <vt:lpstr>What is Linked Art? (redux)</vt:lpstr>
      <vt:lpstr>What is Data Usability?</vt:lpstr>
      <vt:lpstr>PowerPoint Presentation</vt:lpstr>
      <vt:lpstr>Usable vs Complete: Target Zone</vt:lpstr>
      <vt:lpstr>Interoperability?</vt:lpstr>
      <vt:lpstr>Design Principles for Usability</vt:lpstr>
      <vt:lpstr>Design Specifics</vt:lpstr>
      <vt:lpstr>Linked Art Community Process</vt:lpstr>
      <vt:lpstr>3. Linked Art Data Model</vt:lpstr>
      <vt:lpstr>3.1. Base Patterns</vt:lpstr>
      <vt:lpstr>Running Example: The Night Watch</vt:lpstr>
      <vt:lpstr>URI, Class, Label</vt:lpstr>
      <vt:lpstr>Class or Classification?</vt:lpstr>
      <vt:lpstr>Sidebar on Vocabulary</vt:lpstr>
      <vt:lpstr>Names and Identifiers</vt:lpstr>
      <vt:lpstr>Names and Identifiers</vt:lpstr>
      <vt:lpstr>Statements</vt:lpstr>
      <vt:lpstr>Activities (+diagram colors)</vt:lpstr>
      <vt:lpstr>TimeSpans</vt:lpstr>
      <vt:lpstr>Partitioning Everywhere</vt:lpstr>
      <vt:lpstr>Partitioning</vt:lpstr>
      <vt:lpstr>3.1- Take Home Summary</vt:lpstr>
      <vt:lpstr>3.2. Classes of Entity</vt:lpstr>
      <vt:lpstr>Objects: Physical and Digital</vt:lpstr>
      <vt:lpstr>Works: Abstract, Textual and Visual</vt:lpstr>
      <vt:lpstr>Actors: People and Groups</vt:lpstr>
      <vt:lpstr>Places</vt:lpstr>
      <vt:lpstr>Concepts</vt:lpstr>
      <vt:lpstr>Sets</vt:lpstr>
      <vt:lpstr>Provenance and Exhibitions</vt:lpstr>
      <vt:lpstr>3.2 - Take Home Summary</vt:lpstr>
      <vt:lpstr>Break!</vt:lpstr>
      <vt:lpstr>3.3. Shared Properties and Constructs</vt:lpstr>
      <vt:lpstr>Equivalence</vt:lpstr>
      <vt:lpstr>Related Digital Images</vt:lpstr>
      <vt:lpstr>Related Digital Content</vt:lpstr>
      <vt:lpstr>Dimensions</vt:lpstr>
      <vt:lpstr>Beginnings of Existence</vt:lpstr>
      <vt:lpstr>End of Existence</vt:lpstr>
      <vt:lpstr>Use in Simple Activities</vt:lpstr>
      <vt:lpstr>Arbitrary Connections</vt:lpstr>
      <vt:lpstr>3.3. Take Home Summary</vt:lpstr>
      <vt:lpstr>3.4. Class Specific Details</vt:lpstr>
      <vt:lpstr>Physical Object</vt:lpstr>
      <vt:lpstr>Physical Object</vt:lpstr>
      <vt:lpstr>Digital Object</vt:lpstr>
      <vt:lpstr>Digital Object</vt:lpstr>
      <vt:lpstr>Textual Work</vt:lpstr>
      <vt:lpstr>Textual Work</vt:lpstr>
      <vt:lpstr>Visual Work</vt:lpstr>
      <vt:lpstr>Visual Work</vt:lpstr>
      <vt:lpstr>Person / Group</vt:lpstr>
      <vt:lpstr>Person / Group</vt:lpstr>
      <vt:lpstr>Place</vt:lpstr>
      <vt:lpstr>Sets and Concepts</vt:lpstr>
      <vt:lpstr>3.4. Take Home Summary</vt:lpstr>
      <vt:lpstr>4. Exercise: Apply the Model!</vt:lpstr>
      <vt:lpstr>5. APIs to Implement Linked Art</vt:lpstr>
      <vt:lpstr>Web API Fundamentals</vt:lpstr>
      <vt:lpstr>JSON-LD</vt:lpstr>
      <vt:lpstr>Linked Art Choices Simplify Records</vt:lpstr>
      <vt:lpstr>Example Record</vt:lpstr>
      <vt:lpstr>Finding Back Links with HAL </vt:lpstr>
      <vt:lpstr>Finding Back Links with HAL</vt:lpstr>
      <vt:lpstr>HAL Links: Example</vt:lpstr>
      <vt:lpstr>Paging with Activity Streams</vt:lpstr>
      <vt:lpstr>Activity Streams Example</vt:lpstr>
      <vt:lpstr>APIs Take Home Summary</vt:lpstr>
      <vt:lpstr>Overall Summary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Image Interoperability Framework</dc:title>
  <dc:creator>Tom Cramer</dc:creator>
  <cp:lastModifiedBy>Sanderson, Robert</cp:lastModifiedBy>
  <cp:revision>1665</cp:revision>
  <cp:lastPrinted>2014-04-01T19:30:06Z</cp:lastPrinted>
  <dcterms:created xsi:type="dcterms:W3CDTF">2011-09-12T12:47:12Z</dcterms:created>
  <dcterms:modified xsi:type="dcterms:W3CDTF">2024-01-11T13:27:49Z</dcterms:modified>
</cp:coreProperties>
</file>